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tif"/><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7.jpe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70.jpe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www.wayoflife.org" TargetMode="Externa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At Sinai, God also gave Israel THE TABERNACLE."/>
          <p:cNvSpPr txBox="1"/>
          <p:nvPr/>
        </p:nvSpPr>
        <p:spPr>
          <a:xfrm>
            <a:off x="1652405" y="7650788"/>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At Sinai, God also gave Israel </a:t>
            </a:r>
            <a:r>
              <a:rPr>
                <a:solidFill>
                  <a:srgbClr val="FFFFFF"/>
                </a:solidFill>
              </a:rPr>
              <a:t>THE TABERNACLE</a:t>
            </a:r>
            <a:r>
              <a:t>.</a:t>
            </a:r>
          </a:p>
        </p:txBody>
      </p:sp>
      <p:grpSp>
        <p:nvGrpSpPr>
          <p:cNvPr id="378" name="tabernacle01 - Version 2.jpg"/>
          <p:cNvGrpSpPr/>
          <p:nvPr/>
        </p:nvGrpSpPr>
        <p:grpSpPr>
          <a:xfrm>
            <a:off x="1388190" y="534029"/>
            <a:ext cx="10228420" cy="6852872"/>
            <a:chOff x="0" y="0"/>
            <a:chExt cx="10228419" cy="6852870"/>
          </a:xfrm>
        </p:grpSpPr>
        <p:pic>
          <p:nvPicPr>
            <p:cNvPr id="377" name="tabernacle01 - Version 2.jpg" descr="tabernacle01 - Version 2.jpg"/>
            <p:cNvPicPr>
              <a:picLocks noChangeAspect="1"/>
            </p:cNvPicPr>
            <p:nvPr/>
          </p:nvPicPr>
          <p:blipFill>
            <a:blip r:embed="rId2"/>
            <a:srcRect t="3364" b="3364"/>
            <a:stretch>
              <a:fillRect/>
            </a:stretch>
          </p:blipFill>
          <p:spPr>
            <a:xfrm>
              <a:off x="76200" y="63500"/>
              <a:ext cx="10088720" cy="6713171"/>
            </a:xfrm>
            <a:prstGeom prst="rect">
              <a:avLst/>
            </a:prstGeom>
            <a:ln>
              <a:noFill/>
            </a:ln>
            <a:effectLst/>
          </p:spPr>
        </p:pic>
        <p:pic>
          <p:nvPicPr>
            <p:cNvPr id="376" name="tabernacle01 - Version 2.jpg" descr="tabernacle01 - Version 2.jpg"/>
            <p:cNvPicPr>
              <a:picLocks/>
            </p:cNvPicPr>
            <p:nvPr/>
          </p:nvPicPr>
          <p:blipFill>
            <a:blip r:embed="rId3"/>
            <a:stretch>
              <a:fillRect/>
            </a:stretch>
          </p:blipFill>
          <p:spPr>
            <a:xfrm>
              <a:off x="-1" y="-1"/>
              <a:ext cx="10228421" cy="6852872"/>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At Sinai God also gave them THE LEVITICAL PRIESTHOOD."/>
          <p:cNvSpPr txBox="1"/>
          <p:nvPr/>
        </p:nvSpPr>
        <p:spPr>
          <a:xfrm>
            <a:off x="642110" y="1111761"/>
            <a:ext cx="4814856" cy="63940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At Sinai God also gave them </a:t>
            </a:r>
            <a:r>
              <a:rPr>
                <a:solidFill>
                  <a:srgbClr val="FFFFFF"/>
                </a:solidFill>
              </a:rPr>
              <a:t>THE LEVITICAL PRIESTHOOD</a:t>
            </a:r>
            <a:r>
              <a:t>.</a:t>
            </a:r>
          </a:p>
        </p:txBody>
      </p:sp>
      <p:grpSp>
        <p:nvGrpSpPr>
          <p:cNvPr id="383" name="26-Israel - Tabernacle High Priest.jpeg"/>
          <p:cNvGrpSpPr/>
          <p:nvPr/>
        </p:nvGrpSpPr>
        <p:grpSpPr>
          <a:xfrm>
            <a:off x="5766471" y="606291"/>
            <a:ext cx="6459739" cy="8566418"/>
            <a:chOff x="0" y="0"/>
            <a:chExt cx="6459737" cy="8566417"/>
          </a:xfrm>
        </p:grpSpPr>
        <p:pic>
          <p:nvPicPr>
            <p:cNvPr id="382"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381"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384" name="goodsalt.com"/>
          <p:cNvSpPr txBox="1"/>
          <p:nvPr/>
        </p:nvSpPr>
        <p:spPr>
          <a:xfrm>
            <a:off x="9381339" y="8536466"/>
            <a:ext cx="3214672"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God also gave the LEVITICAL OFFERINGS."/>
          <p:cNvSpPr txBox="1"/>
          <p:nvPr/>
        </p:nvSpPr>
        <p:spPr>
          <a:xfrm>
            <a:off x="760643" y="1156707"/>
            <a:ext cx="4818130" cy="746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God also gave the </a:t>
            </a:r>
            <a:r>
              <a:rPr>
                <a:solidFill>
                  <a:srgbClr val="FFFFFF"/>
                </a:solidFill>
              </a:rPr>
              <a:t>LEVITICAL OFFERINGS.</a:t>
            </a:r>
          </a:p>
        </p:txBody>
      </p:sp>
      <p:grpSp>
        <p:nvGrpSpPr>
          <p:cNvPr id="389" name="27-Israel - Tabernacle Offering.jpeg"/>
          <p:cNvGrpSpPr/>
          <p:nvPr/>
        </p:nvGrpSpPr>
        <p:grpSpPr>
          <a:xfrm>
            <a:off x="5935805" y="1095357"/>
            <a:ext cx="5726138" cy="7588286"/>
            <a:chOff x="0" y="0"/>
            <a:chExt cx="5726137" cy="7588284"/>
          </a:xfrm>
        </p:grpSpPr>
        <p:pic>
          <p:nvPicPr>
            <p:cNvPr id="388" name="27-Israel - Tabernacle Offering.jpeg" descr="27-Israel - Tabernacle Offering.jpeg"/>
            <p:cNvPicPr>
              <a:picLocks noChangeAspect="1"/>
            </p:cNvPicPr>
            <p:nvPr/>
          </p:nvPicPr>
          <p:blipFill>
            <a:blip r:embed="rId2"/>
            <a:srcRect l="10102" t="75" r="33623"/>
            <a:stretch>
              <a:fillRect/>
            </a:stretch>
          </p:blipFill>
          <p:spPr>
            <a:xfrm>
              <a:off x="76200" y="63499"/>
              <a:ext cx="5586439" cy="7442973"/>
            </a:xfrm>
            <a:prstGeom prst="rect">
              <a:avLst/>
            </a:prstGeom>
            <a:ln>
              <a:noFill/>
            </a:ln>
            <a:effectLst/>
          </p:spPr>
        </p:pic>
        <p:pic>
          <p:nvPicPr>
            <p:cNvPr id="387" name="27-Israel - Tabernacle Offering.jpeg" descr="27-Israel - Tabernacle Offering.jpeg"/>
            <p:cNvPicPr>
              <a:picLocks/>
            </p:cNvPicPr>
            <p:nvPr/>
          </p:nvPicPr>
          <p:blipFill>
            <a:blip r:embed="rId3"/>
            <a:stretch>
              <a:fillRect/>
            </a:stretch>
          </p:blipFill>
          <p:spPr>
            <a:xfrm>
              <a:off x="0" y="-1"/>
              <a:ext cx="5726138" cy="7588286"/>
            </a:xfrm>
            <a:prstGeom prst="rect">
              <a:avLst/>
            </a:prstGeom>
            <a:effectLst/>
          </p:spPr>
        </p:pic>
      </p:grpSp>
      <p:sp>
        <p:nvSpPr>
          <p:cNvPr id="390" name="goodsalt.com"/>
          <p:cNvSpPr txBox="1"/>
          <p:nvPr/>
        </p:nvSpPr>
        <p:spPr>
          <a:xfrm>
            <a:off x="5860159" y="8100938"/>
            <a:ext cx="2457988"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goodsalt.com</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The book of Leviticus is a continuation of the law of Moses. It was given to Moses by God after the Tabernacle was set up and during the 11 month encampment at Mt. Sinai (Le. 1:1; 25:1)."/>
          <p:cNvSpPr txBox="1"/>
          <p:nvPr/>
        </p:nvSpPr>
        <p:spPr>
          <a:xfrm>
            <a:off x="760643" y="1156707"/>
            <a:ext cx="4818130" cy="746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book of Leviticus is a continuation of the law of Moses. It was given to Moses by God after the Tabernacle was set up and during the 11 month encampment at Mt. Sinai (Le. 1:1; 25:1).</a:t>
            </a:r>
          </a:p>
        </p:txBody>
      </p:sp>
      <p:grpSp>
        <p:nvGrpSpPr>
          <p:cNvPr id="395" name="27-Israel - Tabernacle Offering.jpeg"/>
          <p:cNvGrpSpPr/>
          <p:nvPr/>
        </p:nvGrpSpPr>
        <p:grpSpPr>
          <a:xfrm>
            <a:off x="5935805" y="1095357"/>
            <a:ext cx="5726138" cy="7588286"/>
            <a:chOff x="0" y="0"/>
            <a:chExt cx="5726137" cy="7588284"/>
          </a:xfrm>
        </p:grpSpPr>
        <p:pic>
          <p:nvPicPr>
            <p:cNvPr id="394" name="27-Israel - Tabernacle Offering.jpeg" descr="27-Israel - Tabernacle Offering.jpeg"/>
            <p:cNvPicPr>
              <a:picLocks noChangeAspect="1"/>
            </p:cNvPicPr>
            <p:nvPr/>
          </p:nvPicPr>
          <p:blipFill>
            <a:blip r:embed="rId2"/>
            <a:srcRect l="10102" t="75" r="33623"/>
            <a:stretch>
              <a:fillRect/>
            </a:stretch>
          </p:blipFill>
          <p:spPr>
            <a:xfrm>
              <a:off x="76200" y="63499"/>
              <a:ext cx="5586439" cy="7442973"/>
            </a:xfrm>
            <a:prstGeom prst="rect">
              <a:avLst/>
            </a:prstGeom>
            <a:ln>
              <a:noFill/>
            </a:ln>
            <a:effectLst/>
          </p:spPr>
        </p:pic>
        <p:pic>
          <p:nvPicPr>
            <p:cNvPr id="393" name="27-Israel - Tabernacle Offering.jpeg" descr="27-Israel - Tabernacle Offering.jpeg"/>
            <p:cNvPicPr>
              <a:picLocks/>
            </p:cNvPicPr>
            <p:nvPr/>
          </p:nvPicPr>
          <p:blipFill>
            <a:blip r:embed="rId3"/>
            <a:stretch>
              <a:fillRect/>
            </a:stretch>
          </p:blipFill>
          <p:spPr>
            <a:xfrm>
              <a:off x="0" y="-1"/>
              <a:ext cx="5726138" cy="7588286"/>
            </a:xfrm>
            <a:prstGeom prst="rect">
              <a:avLst/>
            </a:prstGeom>
            <a:effectLst/>
          </p:spPr>
        </p:pic>
      </p:grpSp>
      <p:sp>
        <p:nvSpPr>
          <p:cNvPr id="396" name="goodsalt.com"/>
          <p:cNvSpPr txBox="1"/>
          <p:nvPr/>
        </p:nvSpPr>
        <p:spPr>
          <a:xfrm>
            <a:off x="5860159" y="8100938"/>
            <a:ext cx="2457988"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goodsalt.com</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Leviticus describes the priestly offerings (Le. 1-9), dietary rules (Le. 11), and other rituals of the law of Moses."/>
          <p:cNvSpPr txBox="1"/>
          <p:nvPr/>
        </p:nvSpPr>
        <p:spPr>
          <a:xfrm>
            <a:off x="862243" y="1144007"/>
            <a:ext cx="4818130" cy="746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Leviticus describes the priestly offerings (Le. 1-9), dietary rules (Le. 11), and other rituals of the law of Moses.</a:t>
            </a:r>
          </a:p>
        </p:txBody>
      </p:sp>
      <p:grpSp>
        <p:nvGrpSpPr>
          <p:cNvPr id="401" name="27-Israel - Tabernacle Offering.jpeg"/>
          <p:cNvGrpSpPr/>
          <p:nvPr/>
        </p:nvGrpSpPr>
        <p:grpSpPr>
          <a:xfrm>
            <a:off x="5935805" y="1095357"/>
            <a:ext cx="5726138" cy="7588286"/>
            <a:chOff x="0" y="0"/>
            <a:chExt cx="5726137" cy="7588284"/>
          </a:xfrm>
        </p:grpSpPr>
        <p:pic>
          <p:nvPicPr>
            <p:cNvPr id="400" name="27-Israel - Tabernacle Offering.jpeg" descr="27-Israel - Tabernacle Offering.jpeg"/>
            <p:cNvPicPr>
              <a:picLocks noChangeAspect="1"/>
            </p:cNvPicPr>
            <p:nvPr/>
          </p:nvPicPr>
          <p:blipFill>
            <a:blip r:embed="rId2"/>
            <a:srcRect l="10102" t="75" r="33623"/>
            <a:stretch>
              <a:fillRect/>
            </a:stretch>
          </p:blipFill>
          <p:spPr>
            <a:xfrm>
              <a:off x="76200" y="63499"/>
              <a:ext cx="5586439" cy="7442973"/>
            </a:xfrm>
            <a:prstGeom prst="rect">
              <a:avLst/>
            </a:prstGeom>
            <a:ln>
              <a:noFill/>
            </a:ln>
            <a:effectLst/>
          </p:spPr>
        </p:pic>
        <p:pic>
          <p:nvPicPr>
            <p:cNvPr id="399" name="27-Israel - Tabernacle Offering.jpeg" descr="27-Israel - Tabernacle Offering.jpeg"/>
            <p:cNvPicPr>
              <a:picLocks/>
            </p:cNvPicPr>
            <p:nvPr/>
          </p:nvPicPr>
          <p:blipFill>
            <a:blip r:embed="rId3"/>
            <a:stretch>
              <a:fillRect/>
            </a:stretch>
          </p:blipFill>
          <p:spPr>
            <a:xfrm>
              <a:off x="0" y="-1"/>
              <a:ext cx="5726138" cy="7588286"/>
            </a:xfrm>
            <a:prstGeom prst="rect">
              <a:avLst/>
            </a:prstGeom>
            <a:effectLst/>
          </p:spPr>
        </p:pic>
      </p:grpSp>
      <p:sp>
        <p:nvSpPr>
          <p:cNvPr id="402" name="goodsalt.com"/>
          <p:cNvSpPr txBox="1"/>
          <p:nvPr/>
        </p:nvSpPr>
        <p:spPr>
          <a:xfrm>
            <a:off x="5860159" y="8100938"/>
            <a:ext cx="2457988"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goodsalt.com</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The offerings depict Jesus Christ the Lamb of God (Joh. 1:29)."/>
          <p:cNvSpPr txBox="1"/>
          <p:nvPr/>
        </p:nvSpPr>
        <p:spPr>
          <a:xfrm>
            <a:off x="828376" y="1004307"/>
            <a:ext cx="4818131" cy="746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offerings depict Jesus Christ the Lamb of God (Joh. 1:29).</a:t>
            </a:r>
          </a:p>
        </p:txBody>
      </p:sp>
      <p:grpSp>
        <p:nvGrpSpPr>
          <p:cNvPr id="407" name="27-Israel - Tabernacle Offering.jpeg"/>
          <p:cNvGrpSpPr/>
          <p:nvPr/>
        </p:nvGrpSpPr>
        <p:grpSpPr>
          <a:xfrm>
            <a:off x="5935805" y="1095357"/>
            <a:ext cx="5726138" cy="7588286"/>
            <a:chOff x="0" y="0"/>
            <a:chExt cx="5726137" cy="7588284"/>
          </a:xfrm>
        </p:grpSpPr>
        <p:pic>
          <p:nvPicPr>
            <p:cNvPr id="406" name="27-Israel - Tabernacle Offering.jpeg" descr="27-Israel - Tabernacle Offering.jpeg"/>
            <p:cNvPicPr>
              <a:picLocks noChangeAspect="1"/>
            </p:cNvPicPr>
            <p:nvPr/>
          </p:nvPicPr>
          <p:blipFill>
            <a:blip r:embed="rId2"/>
            <a:srcRect l="10102" t="75" r="33623"/>
            <a:stretch>
              <a:fillRect/>
            </a:stretch>
          </p:blipFill>
          <p:spPr>
            <a:xfrm>
              <a:off x="76200" y="63499"/>
              <a:ext cx="5586439" cy="7442973"/>
            </a:xfrm>
            <a:prstGeom prst="rect">
              <a:avLst/>
            </a:prstGeom>
            <a:ln>
              <a:noFill/>
            </a:ln>
            <a:effectLst/>
          </p:spPr>
        </p:pic>
        <p:pic>
          <p:nvPicPr>
            <p:cNvPr id="405" name="27-Israel - Tabernacle Offering.jpeg" descr="27-Israel - Tabernacle Offering.jpeg"/>
            <p:cNvPicPr>
              <a:picLocks/>
            </p:cNvPicPr>
            <p:nvPr/>
          </p:nvPicPr>
          <p:blipFill>
            <a:blip r:embed="rId3"/>
            <a:stretch>
              <a:fillRect/>
            </a:stretch>
          </p:blipFill>
          <p:spPr>
            <a:xfrm>
              <a:off x="0" y="-1"/>
              <a:ext cx="5726138" cy="7588286"/>
            </a:xfrm>
            <a:prstGeom prst="rect">
              <a:avLst/>
            </a:prstGeom>
            <a:effectLst/>
          </p:spPr>
        </p:pic>
      </p:grpSp>
      <p:sp>
        <p:nvSpPr>
          <p:cNvPr id="408" name="goodsalt.com"/>
          <p:cNvSpPr txBox="1"/>
          <p:nvPr/>
        </p:nvSpPr>
        <p:spPr>
          <a:xfrm>
            <a:off x="5860159" y="8100938"/>
            <a:ext cx="2457988" cy="9140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200" cap="none">
                <a:solidFill>
                  <a:srgbClr val="FFFFFF"/>
                </a:solidFill>
              </a:defRPr>
            </a:lvl1pPr>
          </a:lstStyle>
          <a:p>
            <a:r>
              <a:t>goodsalt.com</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 name="The offerings emphasize the perfection of Christ’s sacrifice:…"/>
          <p:cNvSpPr txBox="1"/>
          <p:nvPr/>
        </p:nvSpPr>
        <p:spPr>
          <a:xfrm>
            <a:off x="984133" y="671627"/>
            <a:ext cx="5448534" cy="8435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25779">
              <a:lnSpc>
                <a:spcPct val="110000"/>
              </a:lnSpc>
              <a:defRPr sz="3059" cap="none">
                <a:solidFill>
                  <a:srgbClr val="94E3FE"/>
                </a:solidFill>
              </a:defRPr>
            </a:pPr>
            <a:r>
              <a:t>The offerings emphasize the perfection of Christ’s sacrifice: </a:t>
            </a:r>
          </a:p>
          <a:p>
            <a:pPr marL="377824" indent="-377824" algn="l" defTabSz="525779">
              <a:lnSpc>
                <a:spcPct val="110000"/>
              </a:lnSpc>
              <a:buClr>
                <a:srgbClr val="FFFFFF"/>
              </a:buClr>
              <a:buSzPct val="115000"/>
              <a:buChar char="-"/>
              <a:defRPr sz="3059" cap="none">
                <a:solidFill>
                  <a:srgbClr val="94E3FE"/>
                </a:solidFill>
              </a:defRPr>
            </a:pPr>
            <a:r>
              <a:t>by the multiple aspect of the sacrifices (burnt, peace, meal, sin, trespass)</a:t>
            </a:r>
          </a:p>
          <a:p>
            <a:pPr marL="377824" indent="-377824" algn="l" defTabSz="525779">
              <a:lnSpc>
                <a:spcPct val="110000"/>
              </a:lnSpc>
              <a:buClr>
                <a:srgbClr val="FFFFFF"/>
              </a:buClr>
              <a:buSzPct val="115000"/>
              <a:buChar char="-"/>
              <a:defRPr sz="3059" cap="none">
                <a:solidFill>
                  <a:srgbClr val="94E3FE"/>
                </a:solidFill>
              </a:defRPr>
            </a:pPr>
            <a:r>
              <a:t>by the spotlessness of the sacrifices (Le. 1:3, 10: 3:1, 6; 4:3, 23, 28, 32; 5:15, 18; 6:6; 9:2, 3)</a:t>
            </a:r>
          </a:p>
          <a:p>
            <a:pPr marL="377824" indent="-377824" algn="l" defTabSz="525779">
              <a:lnSpc>
                <a:spcPct val="110000"/>
              </a:lnSpc>
              <a:buClr>
                <a:srgbClr val="FFFFFF"/>
              </a:buClr>
              <a:buSzPct val="115000"/>
              <a:buChar char="-"/>
              <a:defRPr sz="3059" cap="none">
                <a:solidFill>
                  <a:srgbClr val="94E3FE"/>
                </a:solidFill>
              </a:defRPr>
            </a:pPr>
            <a:r>
              <a:t>by the blood sprinkled seven times (Le. 4:6, 17; 8:11)</a:t>
            </a:r>
          </a:p>
          <a:p>
            <a:pPr marL="377824" indent="-377824" algn="l" defTabSz="525779">
              <a:lnSpc>
                <a:spcPct val="110000"/>
              </a:lnSpc>
              <a:buClr>
                <a:srgbClr val="FFFFFF"/>
              </a:buClr>
              <a:buSzPct val="115000"/>
              <a:buChar char="-"/>
              <a:defRPr sz="3059" cap="none">
                <a:solidFill>
                  <a:srgbClr val="94E3FE"/>
                </a:solidFill>
              </a:defRPr>
            </a:pPr>
            <a:r>
              <a:t>by the continual burning of the sacrifice (Le. 6:12-13)</a:t>
            </a:r>
          </a:p>
        </p:txBody>
      </p:sp>
      <p:grpSp>
        <p:nvGrpSpPr>
          <p:cNvPr id="413" name="brazen-alter.jpg"/>
          <p:cNvGrpSpPr/>
          <p:nvPr/>
        </p:nvGrpSpPr>
        <p:grpSpPr>
          <a:xfrm>
            <a:off x="6907058" y="792557"/>
            <a:ext cx="5217553" cy="6851474"/>
            <a:chOff x="0" y="0"/>
            <a:chExt cx="5217551" cy="6851472"/>
          </a:xfrm>
        </p:grpSpPr>
        <p:pic>
          <p:nvPicPr>
            <p:cNvPr id="412"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11"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The offerings picture salvation in all of its aspects. Christ is our wisdom, sanctification, justification, hope, glory, life (1 Co. 1:30)."/>
          <p:cNvSpPr txBox="1"/>
          <p:nvPr/>
        </p:nvSpPr>
        <p:spPr>
          <a:xfrm>
            <a:off x="929976" y="807093"/>
            <a:ext cx="4820809" cy="84357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offerings picture salvation in all of its aspects. Christ is our wisdom, sanctification, justification, hope, glory, life (1 Co. 1:30). </a:t>
            </a:r>
          </a:p>
        </p:txBody>
      </p:sp>
      <p:grpSp>
        <p:nvGrpSpPr>
          <p:cNvPr id="418" name="brazen-alter.jpg"/>
          <p:cNvGrpSpPr/>
          <p:nvPr/>
        </p:nvGrpSpPr>
        <p:grpSpPr>
          <a:xfrm>
            <a:off x="6907058" y="792557"/>
            <a:ext cx="5217553" cy="6851474"/>
            <a:chOff x="0" y="0"/>
            <a:chExt cx="5217551" cy="6851472"/>
          </a:xfrm>
        </p:grpSpPr>
        <p:pic>
          <p:nvPicPr>
            <p:cNvPr id="417"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16"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The offerings teach that all men are sinners under God’s judgment of death. The words “kill” and “slay” and “death” appear 52 times. The animal had to die, signifying the wages of sin (Ro. 6:23)."/>
          <p:cNvSpPr txBox="1"/>
          <p:nvPr/>
        </p:nvSpPr>
        <p:spPr>
          <a:xfrm>
            <a:off x="862243" y="790160"/>
            <a:ext cx="4820809" cy="84357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offerings teach that all men are sinners under God’s judgment of death. The words “kill” and “slay” and “death” appear 52 times. The animal had to die, signifying the wages of sin (Ro. 6:23).</a:t>
            </a:r>
          </a:p>
        </p:txBody>
      </p:sp>
      <p:grpSp>
        <p:nvGrpSpPr>
          <p:cNvPr id="423" name="brazen-alter.jpg"/>
          <p:cNvGrpSpPr/>
          <p:nvPr/>
        </p:nvGrpSpPr>
        <p:grpSpPr>
          <a:xfrm>
            <a:off x="6907058" y="792557"/>
            <a:ext cx="5217553" cy="6851474"/>
            <a:chOff x="0" y="0"/>
            <a:chExt cx="5217551" cy="6851472"/>
          </a:xfrm>
        </p:grpSpPr>
        <p:pic>
          <p:nvPicPr>
            <p:cNvPr id="422"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21"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 name="The offerings teach that salvation is through the atonement that Christ made on the cross by His death and blood. The word “blood” appears 88 times in Leviticus, signifying the shedding of Christ’s blood. The Bible says that without the shedding of blood"/>
          <p:cNvSpPr txBox="1"/>
          <p:nvPr/>
        </p:nvSpPr>
        <p:spPr>
          <a:xfrm>
            <a:off x="743710" y="801603"/>
            <a:ext cx="5383577" cy="81757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offerings teach that salvation is through the atonement that Christ made on the cross by His death and blood. The word “blood” appears 88 times in Leviticus, signifying the shedding of Christ’s blood. The Bible says that without the shedding of blood there is no remission (Heb. 9:22).</a:t>
            </a:r>
          </a:p>
        </p:txBody>
      </p:sp>
      <p:grpSp>
        <p:nvGrpSpPr>
          <p:cNvPr id="428" name="brazen-alter.jpg"/>
          <p:cNvGrpSpPr/>
          <p:nvPr/>
        </p:nvGrpSpPr>
        <p:grpSpPr>
          <a:xfrm>
            <a:off x="6907058" y="792557"/>
            <a:ext cx="5217553" cy="6851474"/>
            <a:chOff x="0" y="0"/>
            <a:chExt cx="5217551" cy="6851472"/>
          </a:xfrm>
        </p:grpSpPr>
        <p:pic>
          <p:nvPicPr>
            <p:cNvPr id="427"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26"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The offerings teach fellowship and devotion. Salvation is not merely a matter of being forgiven of sin; it is a matter of being devoted to God, walking with Him in fellowship, and serving Him. Thus, there was not only the sin offering but also the burnt "/>
          <p:cNvSpPr txBox="1"/>
          <p:nvPr/>
        </p:nvSpPr>
        <p:spPr>
          <a:xfrm>
            <a:off x="760643" y="790160"/>
            <a:ext cx="5397072" cy="76736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offerings teach fellowship and devotion. Salvation is not merely a matter of being forgiven of sin; it is a matter of being devoted to God, walking with Him in fellowship, and serving Him. Thus, there was not only the sin offering but also the burnt offering, the peace offering, and the meal offering. </a:t>
            </a:r>
          </a:p>
        </p:txBody>
      </p:sp>
      <p:grpSp>
        <p:nvGrpSpPr>
          <p:cNvPr id="433" name="brazen-alter.jpg"/>
          <p:cNvGrpSpPr/>
          <p:nvPr/>
        </p:nvGrpSpPr>
        <p:grpSpPr>
          <a:xfrm>
            <a:off x="6907058" y="792557"/>
            <a:ext cx="5217553" cy="6851474"/>
            <a:chOff x="0" y="0"/>
            <a:chExt cx="5217551" cy="6851472"/>
          </a:xfrm>
        </p:grpSpPr>
        <p:pic>
          <p:nvPicPr>
            <p:cNvPr id="432"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31"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The offerings teach holiness. God is holy and He requires holiness of life. The Hebrew word qodes, which is translated “holy” and “holiness,” is used more than 150 times in Leviticus. It means set apart for God."/>
          <p:cNvSpPr txBox="1"/>
          <p:nvPr/>
        </p:nvSpPr>
        <p:spPr>
          <a:xfrm>
            <a:off x="1014643" y="790160"/>
            <a:ext cx="4820809" cy="84357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offerings teach holiness. God is holy and He requires holiness of life. The Hebrew word </a:t>
            </a:r>
            <a:r>
              <a:rPr i="1"/>
              <a:t>qodes</a:t>
            </a:r>
            <a:r>
              <a:t>, which is translated “holy” and “holiness,” is used more than 150 times in Leviticus. It means set apart for God.</a:t>
            </a:r>
          </a:p>
        </p:txBody>
      </p:sp>
      <p:grpSp>
        <p:nvGrpSpPr>
          <p:cNvPr id="438" name="brazen-alter.jpg"/>
          <p:cNvGrpSpPr/>
          <p:nvPr/>
        </p:nvGrpSpPr>
        <p:grpSpPr>
          <a:xfrm>
            <a:off x="6907058" y="792557"/>
            <a:ext cx="5217553" cy="6851474"/>
            <a:chOff x="0" y="0"/>
            <a:chExt cx="5217551" cy="6851472"/>
          </a:xfrm>
        </p:grpSpPr>
        <p:pic>
          <p:nvPicPr>
            <p:cNvPr id="437"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36"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The offerings teach separation. God’s people are to make a distinction between the clean and the unclean, and their leaders are to teach this (Le. 10:8-11)."/>
          <p:cNvSpPr txBox="1"/>
          <p:nvPr/>
        </p:nvSpPr>
        <p:spPr>
          <a:xfrm>
            <a:off x="896110" y="824027"/>
            <a:ext cx="4820809" cy="8435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offerings teach separation. God’s people are to make a distinction between the clean and the unclean, and their leaders are to teach this (Le. 10:8-11).</a:t>
            </a:r>
          </a:p>
        </p:txBody>
      </p:sp>
      <p:grpSp>
        <p:nvGrpSpPr>
          <p:cNvPr id="443" name="brazen-alter.jpg"/>
          <p:cNvGrpSpPr/>
          <p:nvPr/>
        </p:nvGrpSpPr>
        <p:grpSpPr>
          <a:xfrm>
            <a:off x="6907058" y="792557"/>
            <a:ext cx="5217553" cy="6851474"/>
            <a:chOff x="0" y="0"/>
            <a:chExt cx="5217551" cy="6851472"/>
          </a:xfrm>
        </p:grpSpPr>
        <p:pic>
          <p:nvPicPr>
            <p:cNvPr id="442"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41"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This is emphasized in the New Testament. Compare Ro. 12:2; 16:17; 1 Co. 5:6-8; 1 Co. 15:33; 2 Co. 6:14-18; Eph. 5:11; Php. 2:14-15; 1 Th. 5:22; 2 Th. 3:6; 1 Ti. 6:13-14; 2 Ti. 3:5; Tit. 3:9; Jas. 4:4; 1 Pe. 1:15-16; 1 Jo. 2:15-17.…"/>
          <p:cNvSpPr txBox="1"/>
          <p:nvPr/>
        </p:nvSpPr>
        <p:spPr>
          <a:xfrm>
            <a:off x="811443" y="759270"/>
            <a:ext cx="5365718" cy="82350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2516">
              <a:lnSpc>
                <a:spcPct val="110000"/>
              </a:lnSpc>
              <a:defRPr sz="3136" cap="none">
                <a:solidFill>
                  <a:srgbClr val="94E3FE"/>
                </a:solidFill>
              </a:defRPr>
            </a:pPr>
            <a:r>
              <a:t>This is emphasized in the New Testament. Compare Ro. 12:2; 16:17; 1 Co. 5:6-8; 1 Co. 15:33; 2 Co. 6:14-18; Eph. 5:11; Php. 2:14-15; 1 Th. 5:22; 2 Th. 3:6; 1 Ti. 6:13-14; 2 Ti. 3:5; Tit. 3:9; Jas. 4:4; 1 Pe. 1:15-16; 1 Jo. 2:15-17. </a:t>
            </a:r>
          </a:p>
          <a:p>
            <a:pPr algn="l" defTabSz="572516">
              <a:lnSpc>
                <a:spcPct val="110000"/>
              </a:lnSpc>
              <a:defRPr sz="3136" cap="none">
                <a:solidFill>
                  <a:srgbClr val="94E3FE"/>
                </a:solidFill>
              </a:defRPr>
            </a:pPr>
            <a:endParaRPr/>
          </a:p>
          <a:p>
            <a:pPr algn="l" defTabSz="572516">
              <a:lnSpc>
                <a:spcPct val="110000"/>
              </a:lnSpc>
              <a:defRPr sz="3136" cap="none">
                <a:solidFill>
                  <a:srgbClr val="94E3FE"/>
                </a:solidFill>
              </a:defRPr>
            </a:pPr>
            <a:r>
              <a:rPr>
                <a:solidFill>
                  <a:srgbClr val="FFFFFF"/>
                </a:solidFill>
              </a:rPr>
              <a:t>“But as he which hath called you is holy, so be ye holy in all manner of conversation; Because it is written, Be ye holy; for I am holy” (1 Pe. 1:15-16).</a:t>
            </a:r>
          </a:p>
        </p:txBody>
      </p:sp>
      <p:grpSp>
        <p:nvGrpSpPr>
          <p:cNvPr id="448" name="brazen-alter.jpg"/>
          <p:cNvGrpSpPr/>
          <p:nvPr/>
        </p:nvGrpSpPr>
        <p:grpSpPr>
          <a:xfrm>
            <a:off x="6907058" y="792557"/>
            <a:ext cx="5217553" cy="6851474"/>
            <a:chOff x="0" y="0"/>
            <a:chExt cx="5217551" cy="6851472"/>
          </a:xfrm>
        </p:grpSpPr>
        <p:pic>
          <p:nvPicPr>
            <p:cNvPr id="447" name="brazen-alter.jpg" descr="brazen-alter.jpg"/>
            <p:cNvPicPr>
              <a:picLocks noChangeAspect="1"/>
            </p:cNvPicPr>
            <p:nvPr/>
          </p:nvPicPr>
          <p:blipFill>
            <a:blip r:embed="rId2"/>
            <a:srcRect l="20457" r="13592" b="10213"/>
            <a:stretch>
              <a:fillRect/>
            </a:stretch>
          </p:blipFill>
          <p:spPr>
            <a:xfrm>
              <a:off x="76200" y="63500"/>
              <a:ext cx="5077852" cy="6711773"/>
            </a:xfrm>
            <a:prstGeom prst="rect">
              <a:avLst/>
            </a:prstGeom>
            <a:ln>
              <a:noFill/>
            </a:ln>
            <a:effectLst/>
          </p:spPr>
        </p:pic>
        <p:pic>
          <p:nvPicPr>
            <p:cNvPr id="446" name="brazen-alter.jpg" descr="brazen-alter.jpg"/>
            <p:cNvPicPr>
              <a:picLocks/>
            </p:cNvPicPr>
            <p:nvPr/>
          </p:nvPicPr>
          <p:blipFill>
            <a:blip r:embed="rId3"/>
            <a:stretch>
              <a:fillRect/>
            </a:stretch>
          </p:blipFill>
          <p:spPr>
            <a:xfrm>
              <a:off x="-1" y="-1"/>
              <a:ext cx="5217553" cy="6851474"/>
            </a:xfrm>
            <a:prstGeom prst="rect">
              <a:avLst/>
            </a:prstGeom>
            <a:effectLst/>
          </p:spPr>
        </p:pic>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The BURNT OFFERING (Le. 1) depicts Christ as the sinless Man completely devoted to God and and accepted by God (Mt. 3:17; 17:5; Joh. 8:29). The burnt offering was burnt wholly on the altar before God (Le. 1:9). It signifies Christ’s as God’s (1 Co. 3:23)"/>
          <p:cNvSpPr txBox="1"/>
          <p:nvPr/>
        </p:nvSpPr>
        <p:spPr>
          <a:xfrm>
            <a:off x="591310" y="671627"/>
            <a:ext cx="4820809" cy="8435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66674">
              <a:lnSpc>
                <a:spcPct val="110000"/>
              </a:lnSpc>
              <a:defRPr sz="3298" cap="none">
                <a:solidFill>
                  <a:srgbClr val="94E3FE"/>
                </a:solidFill>
              </a:defRPr>
            </a:pPr>
            <a:r>
              <a:t>The </a:t>
            </a:r>
            <a:r>
              <a:rPr>
                <a:solidFill>
                  <a:srgbClr val="FFFFFF"/>
                </a:solidFill>
              </a:rPr>
              <a:t>BURNT OFFERING</a:t>
            </a:r>
            <a:r>
              <a:t> (Le. 1) depicts Christ as the sinless Man completely devoted to God and and accepted by God (Mt. 3:17; 17:5; Joh. 8:29). The burnt offering was burnt wholly on the altar before God (Le. 1:9). It signifies Christ’s as God’s (1 Co. 3:23). It signifies Christ offering “himself without spot to God” (Heb. 9:14).</a:t>
            </a:r>
          </a:p>
        </p:txBody>
      </p:sp>
      <p:grpSp>
        <p:nvGrpSpPr>
          <p:cNvPr id="453" name="altar_fire.jpg"/>
          <p:cNvGrpSpPr/>
          <p:nvPr/>
        </p:nvGrpSpPr>
        <p:grpSpPr>
          <a:xfrm>
            <a:off x="6037405" y="757887"/>
            <a:ext cx="5888842" cy="7805222"/>
            <a:chOff x="0" y="0"/>
            <a:chExt cx="5888840" cy="7805221"/>
          </a:xfrm>
        </p:grpSpPr>
        <p:pic>
          <p:nvPicPr>
            <p:cNvPr id="452" name="altar_fire.jpg" descr="altar_fire.jpg"/>
            <p:cNvPicPr>
              <a:picLocks noChangeAspect="1"/>
            </p:cNvPicPr>
            <p:nvPr/>
          </p:nvPicPr>
          <p:blipFill>
            <a:blip r:embed="rId2"/>
            <a:srcRect l="5991" r="5991"/>
            <a:stretch>
              <a:fillRect/>
            </a:stretch>
          </p:blipFill>
          <p:spPr>
            <a:xfrm>
              <a:off x="76200" y="63500"/>
              <a:ext cx="5749141" cy="7665522"/>
            </a:xfrm>
            <a:prstGeom prst="rect">
              <a:avLst/>
            </a:prstGeom>
            <a:ln>
              <a:noFill/>
            </a:ln>
            <a:effectLst/>
          </p:spPr>
        </p:pic>
        <p:pic>
          <p:nvPicPr>
            <p:cNvPr id="451" name="altar_fire.jpg" descr="altar_fire.jpg"/>
            <p:cNvPicPr>
              <a:picLocks/>
            </p:cNvPicPr>
            <p:nvPr/>
          </p:nvPicPr>
          <p:blipFill>
            <a:blip r:embed="rId3"/>
            <a:stretch>
              <a:fillRect/>
            </a:stretch>
          </p:blipFill>
          <p:spPr>
            <a:xfrm>
              <a:off x="-1" y="0"/>
              <a:ext cx="5888842" cy="7805222"/>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The MEAL OFFERING (Le. 2) depicts Christ in His human sinless perfection tested by suffering. The meal offering was baked and fried, which pictures suffering and testing. It signifies Christ “in all points tempted like as we are, yet without sin” (Heb. 4"/>
          <p:cNvSpPr txBox="1"/>
          <p:nvPr/>
        </p:nvSpPr>
        <p:spPr>
          <a:xfrm>
            <a:off x="591310" y="671627"/>
            <a:ext cx="4820809" cy="8435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MEAL OFFERING</a:t>
            </a:r>
            <a:r>
              <a:t> (Le. 2) depicts Christ in His human sinless perfection tested by suffering. The meal offering was baked and fried, which pictures suffering and testing. It signifies Christ </a:t>
            </a:r>
            <a:r>
              <a:rPr>
                <a:solidFill>
                  <a:srgbClr val="FFFFFF"/>
                </a:solidFill>
              </a:rPr>
              <a:t>“in all points tempted like as </a:t>
            </a:r>
            <a:r>
              <a:rPr i="1">
                <a:solidFill>
                  <a:srgbClr val="FFFFFF"/>
                </a:solidFill>
              </a:rPr>
              <a:t>we are, yet</a:t>
            </a:r>
            <a:r>
              <a:rPr>
                <a:solidFill>
                  <a:srgbClr val="FFFFFF"/>
                </a:solidFill>
              </a:rPr>
              <a:t> without sin” (Heb. 4:15).</a:t>
            </a:r>
          </a:p>
        </p:txBody>
      </p:sp>
      <p:grpSp>
        <p:nvGrpSpPr>
          <p:cNvPr id="458" name="Screen-Shot-2021-01-30-at-2.53.25-PM.png"/>
          <p:cNvGrpSpPr/>
          <p:nvPr/>
        </p:nvGrpSpPr>
        <p:grpSpPr>
          <a:xfrm>
            <a:off x="6020471" y="686248"/>
            <a:ext cx="5980672" cy="7927661"/>
            <a:chOff x="0" y="0"/>
            <a:chExt cx="5980670" cy="7927660"/>
          </a:xfrm>
        </p:grpSpPr>
        <p:pic>
          <p:nvPicPr>
            <p:cNvPr id="457" name="Screen-Shot-2021-01-30-at-2.53.25-PM.png" descr="Screen-Shot-2021-01-30-at-2.53.25-PM.png"/>
            <p:cNvPicPr>
              <a:picLocks noChangeAspect="1"/>
            </p:cNvPicPr>
            <p:nvPr/>
          </p:nvPicPr>
          <p:blipFill>
            <a:blip r:embed="rId2"/>
            <a:srcRect l="24580" r="24580"/>
            <a:stretch>
              <a:fillRect/>
            </a:stretch>
          </p:blipFill>
          <p:spPr>
            <a:xfrm>
              <a:off x="76200" y="63500"/>
              <a:ext cx="5840970" cy="7787961"/>
            </a:xfrm>
            <a:prstGeom prst="rect">
              <a:avLst/>
            </a:prstGeom>
            <a:ln>
              <a:noFill/>
            </a:ln>
            <a:effectLst/>
          </p:spPr>
        </p:pic>
        <p:pic>
          <p:nvPicPr>
            <p:cNvPr id="456" name="Screen-Shot-2021-01-30-at-2.53.25-PM.png" descr="Screen-Shot-2021-01-30-at-2.53.25-PM.png"/>
            <p:cNvPicPr>
              <a:picLocks/>
            </p:cNvPicPr>
            <p:nvPr/>
          </p:nvPicPr>
          <p:blipFill>
            <a:blip r:embed="rId3"/>
            <a:stretch>
              <a:fillRect/>
            </a:stretch>
          </p:blipFill>
          <p:spPr>
            <a:xfrm>
              <a:off x="-1" y="0"/>
              <a:ext cx="5980672" cy="7927661"/>
            </a:xfrm>
            <a:prstGeom prst="rect">
              <a:avLst/>
            </a:prstGeom>
            <a:effectLst/>
          </p:spPr>
        </p:pic>
      </p:gr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The PEACE OFFERING (Le. 3) depicts Christ reconciling man with God through the offering of Himself. It signifies Christ as “having made peace through the blood of his cross” (Col. 1:20)."/>
          <p:cNvSpPr txBox="1"/>
          <p:nvPr/>
        </p:nvSpPr>
        <p:spPr>
          <a:xfrm>
            <a:off x="760643" y="1010293"/>
            <a:ext cx="4820809" cy="84357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PEACE OFFERING</a:t>
            </a:r>
            <a:r>
              <a:t> (Le. 3) depicts Christ reconciling man with God through the offering of Himself. It signifies Christ as </a:t>
            </a:r>
            <a:r>
              <a:rPr>
                <a:solidFill>
                  <a:srgbClr val="FFFFFF"/>
                </a:solidFill>
              </a:rPr>
              <a:t>“having made peace through the blood of his cross” (Col. 1:20).</a:t>
            </a:r>
          </a:p>
        </p:txBody>
      </p:sp>
      <p:grpSp>
        <p:nvGrpSpPr>
          <p:cNvPr id="463" name="1172052.jpg"/>
          <p:cNvGrpSpPr/>
          <p:nvPr/>
        </p:nvGrpSpPr>
        <p:grpSpPr>
          <a:xfrm>
            <a:off x="6003538" y="951964"/>
            <a:ext cx="5922179" cy="7849672"/>
            <a:chOff x="0" y="0"/>
            <a:chExt cx="5922178" cy="7849671"/>
          </a:xfrm>
        </p:grpSpPr>
        <p:pic>
          <p:nvPicPr>
            <p:cNvPr id="462" name="1172052.jpg" descr="1172052.jpg"/>
            <p:cNvPicPr>
              <a:picLocks noChangeAspect="1"/>
            </p:cNvPicPr>
            <p:nvPr/>
          </p:nvPicPr>
          <p:blipFill>
            <a:blip r:embed="rId2"/>
            <a:srcRect t="68" b="68"/>
            <a:stretch>
              <a:fillRect/>
            </a:stretch>
          </p:blipFill>
          <p:spPr>
            <a:xfrm>
              <a:off x="76200" y="63500"/>
              <a:ext cx="5782479" cy="7709972"/>
            </a:xfrm>
            <a:prstGeom prst="rect">
              <a:avLst/>
            </a:prstGeom>
            <a:ln>
              <a:noFill/>
            </a:ln>
            <a:effectLst/>
          </p:spPr>
        </p:pic>
        <p:pic>
          <p:nvPicPr>
            <p:cNvPr id="461" name="1172052.jpg" descr="1172052.jpg"/>
            <p:cNvPicPr>
              <a:picLocks/>
            </p:cNvPicPr>
            <p:nvPr/>
          </p:nvPicPr>
          <p:blipFill>
            <a:blip r:embed="rId3"/>
            <a:stretch>
              <a:fillRect/>
            </a:stretch>
          </p:blipFill>
          <p:spPr>
            <a:xfrm>
              <a:off x="-1" y="0"/>
              <a:ext cx="5922180" cy="7849672"/>
            </a:xfrm>
            <a:prstGeom prst="rect">
              <a:avLst/>
            </a:prstGeom>
            <a:effectLst/>
          </p:spPr>
        </p:pic>
      </p:gr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The SIN OFFERING (Le. 4-5) depicts Christ as our sin-bearer. It depicts justification and eternal salvation through Christ’s offering on the cross. It signifies Christ as “the lamb of God, which taketh away the sin of the world” (Joh. 1:29; Isa. 53:6)."/>
          <p:cNvSpPr txBox="1"/>
          <p:nvPr/>
        </p:nvSpPr>
        <p:spPr>
          <a:xfrm>
            <a:off x="845310" y="1094960"/>
            <a:ext cx="4820809" cy="84357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SIN OFFERING</a:t>
            </a:r>
            <a:r>
              <a:t> (Le. 4-5) depicts Christ as our sin-bearer. It depicts justification and eternal salvation through Christ’s offering on the cross. It signifies Christ as </a:t>
            </a:r>
            <a:r>
              <a:rPr>
                <a:solidFill>
                  <a:srgbClr val="FFFFFF"/>
                </a:solidFill>
              </a:rPr>
              <a:t>“the lamb of God, which taketh away the sin of the world” (Joh. 1:29; Isa. 53:6).</a:t>
            </a:r>
          </a:p>
        </p:txBody>
      </p:sp>
      <p:grpSp>
        <p:nvGrpSpPr>
          <p:cNvPr id="468" name="five-levitical-sacrifices-frontlarge.jpg"/>
          <p:cNvGrpSpPr/>
          <p:nvPr/>
        </p:nvGrpSpPr>
        <p:grpSpPr>
          <a:xfrm>
            <a:off x="6071272" y="1118678"/>
            <a:ext cx="5672109" cy="7516244"/>
            <a:chOff x="0" y="0"/>
            <a:chExt cx="5672108" cy="7516243"/>
          </a:xfrm>
        </p:grpSpPr>
        <p:pic>
          <p:nvPicPr>
            <p:cNvPr id="467" name="five-levitical-sacrifices-frontlarge.jpg" descr="five-levitical-sacrifices-frontlarge.jpg"/>
            <p:cNvPicPr>
              <a:picLocks noChangeAspect="1"/>
            </p:cNvPicPr>
            <p:nvPr/>
          </p:nvPicPr>
          <p:blipFill>
            <a:blip r:embed="rId2"/>
            <a:srcRect l="40235" r="11569"/>
            <a:stretch>
              <a:fillRect/>
            </a:stretch>
          </p:blipFill>
          <p:spPr>
            <a:xfrm>
              <a:off x="76200" y="63499"/>
              <a:ext cx="5532408" cy="7376545"/>
            </a:xfrm>
            <a:prstGeom prst="rect">
              <a:avLst/>
            </a:prstGeom>
            <a:ln>
              <a:noFill/>
            </a:ln>
            <a:effectLst/>
          </p:spPr>
        </p:pic>
        <p:pic>
          <p:nvPicPr>
            <p:cNvPr id="466" name="five-levitical-sacrifices-frontlarge.jpg" descr="five-levitical-sacrifices-frontlarge.jpg"/>
            <p:cNvPicPr>
              <a:picLocks/>
            </p:cNvPicPr>
            <p:nvPr/>
          </p:nvPicPr>
          <p:blipFill>
            <a:blip r:embed="rId3"/>
            <a:stretch>
              <a:fillRect/>
            </a:stretch>
          </p:blipFill>
          <p:spPr>
            <a:xfrm>
              <a:off x="-1" y="-1"/>
              <a:ext cx="5672109" cy="7516245"/>
            </a:xfrm>
            <a:prstGeom prst="rect">
              <a:avLst/>
            </a:prstGeom>
            <a:effectLst/>
          </p:spPr>
        </p:pic>
      </p:gr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he TRESPASS OFFERING (Le. 6:1-7) depicts Christ as the propitiation for sin in the believer’s daily life (1 Jo. 1:8 - 2:2)."/>
          <p:cNvSpPr txBox="1"/>
          <p:nvPr/>
        </p:nvSpPr>
        <p:spPr>
          <a:xfrm>
            <a:off x="845310" y="993360"/>
            <a:ext cx="4820809" cy="84357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TRESPASS OFFERING</a:t>
            </a:r>
            <a:r>
              <a:t> (Le. 6:1-7) depicts Christ as the propitiation for sin in the believer’s daily life (1 Jo. 1:8 - 2:2).</a:t>
            </a:r>
          </a:p>
        </p:txBody>
      </p:sp>
      <p:grpSp>
        <p:nvGrpSpPr>
          <p:cNvPr id="473" name="leviticus-24-the-grain-offering-the-peace-offering-the-sin-offering-firstfruits-beaten-the-liver-which-evolved-first-the-heart-or-the-blood-fat-outside-the-camp-keep-the-whole-law-12-638.jpg"/>
          <p:cNvGrpSpPr/>
          <p:nvPr/>
        </p:nvGrpSpPr>
        <p:grpSpPr>
          <a:xfrm>
            <a:off x="5986605" y="995688"/>
            <a:ext cx="5856591" cy="7762223"/>
            <a:chOff x="0" y="0"/>
            <a:chExt cx="5856590" cy="7762221"/>
          </a:xfrm>
        </p:grpSpPr>
        <p:pic>
          <p:nvPicPr>
            <p:cNvPr id="472" name="leviticus-24-the-grain-offering-the-peace-offering-the-sin-offering-firstfruits-beaten-the-liver-which-evolved-first-the-heart-or-the-blood-fat-outside-the-camp-keep-the-whole-law-12-638.jpg" descr="leviticus-24-the-grain-offering-the-peace-offering-the-sin-offering-firstfruits-beaten-the-liver-which-evolved-first-the-heart-or-the-blood-fat-outside-the-camp-keep-the-whole-law-12-638.jpg"/>
            <p:cNvPicPr>
              <a:picLocks noChangeAspect="1"/>
            </p:cNvPicPr>
            <p:nvPr/>
          </p:nvPicPr>
          <p:blipFill>
            <a:blip r:embed="rId2"/>
            <a:srcRect l="3288" r="40402"/>
            <a:stretch>
              <a:fillRect/>
            </a:stretch>
          </p:blipFill>
          <p:spPr>
            <a:xfrm>
              <a:off x="76200" y="63500"/>
              <a:ext cx="5716891" cy="7622522"/>
            </a:xfrm>
            <a:prstGeom prst="rect">
              <a:avLst/>
            </a:prstGeom>
            <a:ln>
              <a:noFill/>
            </a:ln>
            <a:effectLst/>
          </p:spPr>
        </p:pic>
        <p:pic>
          <p:nvPicPr>
            <p:cNvPr id="471" name="leviticus-24-the-grain-offering-the-peace-offering-the-sin-offering-firstfruits-beaten-the-liver-which-evolved-first-the-heart-or-the-blood-fat-outside-the-camp-keep-the-whole-law-12-638.jpg" descr="leviticus-24-the-grain-offering-the-peace-offering-the-sin-offering-firstfruits-beaten-the-liver-which-evolved-first-the-heart-or-the-blood-fat-outside-the-camp-keep-the-whole-law-12-638.jpg"/>
            <p:cNvPicPr>
              <a:picLocks/>
            </p:cNvPicPr>
            <p:nvPr/>
          </p:nvPicPr>
          <p:blipFill>
            <a:blip r:embed="rId3"/>
            <a:stretch>
              <a:fillRect/>
            </a:stretch>
          </p:blipFill>
          <p:spPr>
            <a:xfrm>
              <a:off x="0" y="-1"/>
              <a:ext cx="5856591" cy="7762223"/>
            </a:xfrm>
            <a:prstGeom prst="rect">
              <a:avLst/>
            </a:prstGeom>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The SWEET SAVOUR OFFERINGS (Le. 1-3), burnt, meal, and peace, depict the sweet savour that Christ is before the Father, both in His life and in His death. A sweet savour offering is that which pleases God (Php. 4:18). “Christ … hath given himself for us "/>
          <p:cNvSpPr txBox="1"/>
          <p:nvPr/>
        </p:nvSpPr>
        <p:spPr>
          <a:xfrm>
            <a:off x="591310" y="671627"/>
            <a:ext cx="5300631" cy="83158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94E3FE"/>
                </a:solidFill>
              </a:defRPr>
            </a:pPr>
            <a:r>
              <a:t>The </a:t>
            </a:r>
            <a:r>
              <a:rPr>
                <a:solidFill>
                  <a:srgbClr val="FFFFFF"/>
                </a:solidFill>
              </a:rPr>
              <a:t>SWEET SAVOUR OFFERINGS</a:t>
            </a:r>
            <a:r>
              <a:t> (Le. 1-3), burnt, meal, and peace, depict the sweet savour that Christ is before the Father, both in His life and in His death. A sweet savour offering is that which pleases God (Php. 4:18). </a:t>
            </a:r>
            <a:r>
              <a:rPr>
                <a:solidFill>
                  <a:srgbClr val="FFFFFF"/>
                </a:solidFill>
              </a:rPr>
              <a:t>“Christ … hath given himself for us an offering and a sacrifice to God for a sweetsmelling savor” (Eph. 5:2).</a:t>
            </a:r>
          </a:p>
        </p:txBody>
      </p:sp>
      <p:grpSp>
        <p:nvGrpSpPr>
          <p:cNvPr id="478" name="iStock-805136316.jpeg"/>
          <p:cNvGrpSpPr/>
          <p:nvPr/>
        </p:nvGrpSpPr>
        <p:grpSpPr>
          <a:xfrm>
            <a:off x="6378823" y="975153"/>
            <a:ext cx="5446936" cy="6689941"/>
            <a:chOff x="0" y="0"/>
            <a:chExt cx="5446934" cy="6689940"/>
          </a:xfrm>
        </p:grpSpPr>
        <p:pic>
          <p:nvPicPr>
            <p:cNvPr id="477" name="iStock-805136316.jpeg" descr="iStock-805136316.jpeg"/>
            <p:cNvPicPr>
              <a:picLocks noChangeAspect="1"/>
            </p:cNvPicPr>
            <p:nvPr/>
          </p:nvPicPr>
          <p:blipFill>
            <a:blip r:embed="rId2"/>
            <a:srcRect l="9979" t="3717" r="25945" b="3717"/>
            <a:stretch>
              <a:fillRect/>
            </a:stretch>
          </p:blipFill>
          <p:spPr>
            <a:xfrm>
              <a:off x="76200" y="63500"/>
              <a:ext cx="5307235" cy="6550241"/>
            </a:xfrm>
            <a:prstGeom prst="rect">
              <a:avLst/>
            </a:prstGeom>
            <a:ln>
              <a:noFill/>
            </a:ln>
            <a:effectLst/>
          </p:spPr>
        </p:pic>
        <p:pic>
          <p:nvPicPr>
            <p:cNvPr id="476" name="iStock-805136316.jpeg" descr="iStock-805136316.jpeg"/>
            <p:cNvPicPr>
              <a:picLocks/>
            </p:cNvPicPr>
            <p:nvPr/>
          </p:nvPicPr>
          <p:blipFill>
            <a:blip r:embed="rId3"/>
            <a:stretch>
              <a:fillRect/>
            </a:stretch>
          </p:blipFill>
          <p:spPr>
            <a:xfrm>
              <a:off x="0" y="0"/>
              <a:ext cx="5446936" cy="6689941"/>
            </a:xfrm>
            <a:prstGeom prst="rect">
              <a:avLst/>
            </a:prstGeom>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The NON-SWEET SAVOUR OFFERINGS (Le. 4-6), sin and trespass, depict Christ bearing our sin, Christ being made sin for us (2 Co. 5:21). When this happened, God the Father turned away from Him and Christ cried, “My God, my God, why hast thou forsaken me?” ("/>
          <p:cNvSpPr txBox="1"/>
          <p:nvPr/>
        </p:nvSpPr>
        <p:spPr>
          <a:xfrm>
            <a:off x="726776" y="972193"/>
            <a:ext cx="5181866" cy="84790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NON-SWEET SAVOUR OFFERINGS</a:t>
            </a:r>
            <a:r>
              <a:t> (Le. 4-6), sin and trespass, depict Christ bearing our sin, Christ being made sin for us (2 Co. 5:21). When this happened, God the Father turned away from Him and Christ cried, </a:t>
            </a:r>
            <a:r>
              <a:rPr>
                <a:solidFill>
                  <a:srgbClr val="FFFFFF"/>
                </a:solidFill>
              </a:rPr>
              <a:t>“My God, my God, why hast thou forsaken me?” (Mt. 27:46).</a:t>
            </a:r>
          </a:p>
        </p:txBody>
      </p:sp>
      <p:grpSp>
        <p:nvGrpSpPr>
          <p:cNvPr id="483" name="iStock-805136316.jpeg"/>
          <p:cNvGrpSpPr/>
          <p:nvPr/>
        </p:nvGrpSpPr>
        <p:grpSpPr>
          <a:xfrm>
            <a:off x="6378823" y="975153"/>
            <a:ext cx="5446936" cy="6689941"/>
            <a:chOff x="0" y="0"/>
            <a:chExt cx="5446934" cy="6689940"/>
          </a:xfrm>
        </p:grpSpPr>
        <p:pic>
          <p:nvPicPr>
            <p:cNvPr id="482" name="iStock-805136316.jpeg" descr="iStock-805136316.jpeg"/>
            <p:cNvPicPr>
              <a:picLocks noChangeAspect="1"/>
            </p:cNvPicPr>
            <p:nvPr/>
          </p:nvPicPr>
          <p:blipFill>
            <a:blip r:embed="rId2"/>
            <a:srcRect l="9979" t="3717" r="25945" b="3717"/>
            <a:stretch>
              <a:fillRect/>
            </a:stretch>
          </p:blipFill>
          <p:spPr>
            <a:xfrm>
              <a:off x="76200" y="63500"/>
              <a:ext cx="5307235" cy="6550241"/>
            </a:xfrm>
            <a:prstGeom prst="rect">
              <a:avLst/>
            </a:prstGeom>
            <a:ln>
              <a:noFill/>
            </a:ln>
            <a:effectLst/>
          </p:spPr>
        </p:pic>
        <p:pic>
          <p:nvPicPr>
            <p:cNvPr id="481" name="iStock-805136316.jpeg" descr="iStock-805136316.jpeg"/>
            <p:cNvPicPr>
              <a:picLocks/>
            </p:cNvPicPr>
            <p:nvPr/>
          </p:nvPicPr>
          <p:blipFill>
            <a:blip r:embed="rId3"/>
            <a:stretch>
              <a:fillRect/>
            </a:stretch>
          </p:blipFill>
          <p:spPr>
            <a:xfrm>
              <a:off x="0" y="0"/>
              <a:ext cx="5446936" cy="6689941"/>
            </a:xfrm>
            <a:prstGeom prst="rect">
              <a:avLst/>
            </a:prstGeom>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The offerer laid hands on the animal’s head (Le. 1:4; 3:2, 8, 13; 4:4, 24, 29, 33). This symbolizes identification with the sacrifice and acceptance of the sacrifice in one’s place. It signifies confession of sin and personal faith in God’s Sacrifice."/>
          <p:cNvSpPr txBox="1"/>
          <p:nvPr/>
        </p:nvSpPr>
        <p:spPr>
          <a:xfrm>
            <a:off x="1299087" y="6468316"/>
            <a:ext cx="10406626" cy="28640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94E3FE"/>
                </a:solidFill>
              </a:defRPr>
            </a:pPr>
            <a:r>
              <a:t>The offerer </a:t>
            </a:r>
            <a:r>
              <a:rPr>
                <a:solidFill>
                  <a:srgbClr val="FFFFFF"/>
                </a:solidFill>
              </a:rPr>
              <a:t>laid hands on the animal’s head</a:t>
            </a:r>
            <a:r>
              <a:t> (Le. 1:4; 3:2, 8, 13; 4:4, 24, 29, 33). This symbolizes identification with the sacrifice and acceptance of the sacrifice in one’s place. It signifies confession of sin and personal faith in God’s Sacrifice.</a:t>
            </a:r>
          </a:p>
        </p:txBody>
      </p:sp>
      <p:grpSp>
        <p:nvGrpSpPr>
          <p:cNvPr id="488" name="sacrifice.jpg"/>
          <p:cNvGrpSpPr/>
          <p:nvPr/>
        </p:nvGrpSpPr>
        <p:grpSpPr>
          <a:xfrm>
            <a:off x="2247126" y="477307"/>
            <a:ext cx="8510548" cy="5911597"/>
            <a:chOff x="0" y="0"/>
            <a:chExt cx="8510547" cy="5911596"/>
          </a:xfrm>
        </p:grpSpPr>
        <p:pic>
          <p:nvPicPr>
            <p:cNvPr id="487" name="sacrifice.jpg" descr="sacrifice.jpg"/>
            <p:cNvPicPr>
              <a:picLocks noChangeAspect="1"/>
            </p:cNvPicPr>
            <p:nvPr/>
          </p:nvPicPr>
          <p:blipFill>
            <a:blip r:embed="rId2"/>
            <a:srcRect t="3292" r="822" b="11226"/>
            <a:stretch>
              <a:fillRect/>
            </a:stretch>
          </p:blipFill>
          <p:spPr>
            <a:xfrm>
              <a:off x="76200" y="63500"/>
              <a:ext cx="8370848" cy="5771897"/>
            </a:xfrm>
            <a:prstGeom prst="rect">
              <a:avLst/>
            </a:prstGeom>
            <a:ln>
              <a:noFill/>
            </a:ln>
            <a:effectLst/>
          </p:spPr>
        </p:pic>
        <p:pic>
          <p:nvPicPr>
            <p:cNvPr id="486" name="sacrifice.jpg" descr="sacrifice.jpg"/>
            <p:cNvPicPr>
              <a:picLocks/>
            </p:cNvPicPr>
            <p:nvPr/>
          </p:nvPicPr>
          <p:blipFill>
            <a:blip r:embed="rId3"/>
            <a:stretch>
              <a:fillRect/>
            </a:stretch>
          </p:blipFill>
          <p:spPr>
            <a:xfrm>
              <a:off x="0" y="0"/>
              <a:ext cx="8510548" cy="5911597"/>
            </a:xfrm>
            <a:prstGeom prst="rect">
              <a:avLst/>
            </a:prstGeom>
            <a:effectLst/>
          </p:spPr>
        </p:pic>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The waving of the offering depicts the offerer’s trust in Christ (Le. 9:21). The worshiper is saying, “Lord, I am trusting the sacrifice of  your Son. He is my only hope.”"/>
          <p:cNvSpPr txBox="1"/>
          <p:nvPr/>
        </p:nvSpPr>
        <p:spPr>
          <a:xfrm>
            <a:off x="977916" y="1050385"/>
            <a:ext cx="5044051" cy="67789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waving of the offering</a:t>
            </a:r>
            <a:r>
              <a:t> depicts the offerer’s trust in Christ (Le. 9:21). The worshiper is saying, “Lord, I am trusting the sacrifice of  your Son. He is my only hope.”</a:t>
            </a:r>
          </a:p>
        </p:txBody>
      </p:sp>
      <p:grpSp>
        <p:nvGrpSpPr>
          <p:cNvPr id="493" name="110_06_0183_BiblePaintings.jpg"/>
          <p:cNvGrpSpPr/>
          <p:nvPr/>
        </p:nvGrpSpPr>
        <p:grpSpPr>
          <a:xfrm>
            <a:off x="6302659" y="1013643"/>
            <a:ext cx="5334900" cy="7751714"/>
            <a:chOff x="0" y="0"/>
            <a:chExt cx="5334898" cy="7751712"/>
          </a:xfrm>
        </p:grpSpPr>
        <p:pic>
          <p:nvPicPr>
            <p:cNvPr id="492" name="110_06_0183_BiblePaintings.jpg" descr="110_06_0183_BiblePaintings.jpg"/>
            <p:cNvPicPr>
              <a:picLocks noChangeAspect="1"/>
            </p:cNvPicPr>
            <p:nvPr/>
          </p:nvPicPr>
          <p:blipFill>
            <a:blip r:embed="rId2"/>
            <a:srcRect/>
            <a:stretch>
              <a:fillRect/>
            </a:stretch>
          </p:blipFill>
          <p:spPr>
            <a:xfrm>
              <a:off x="76200" y="63500"/>
              <a:ext cx="5195199" cy="7612013"/>
            </a:xfrm>
            <a:prstGeom prst="rect">
              <a:avLst/>
            </a:prstGeom>
            <a:ln>
              <a:noFill/>
            </a:ln>
            <a:effectLst/>
          </p:spPr>
        </p:pic>
        <p:pic>
          <p:nvPicPr>
            <p:cNvPr id="491" name="110_06_0183_BiblePaintings.jpg" descr="110_06_0183_BiblePaintings.jpg"/>
            <p:cNvPicPr>
              <a:picLocks/>
            </p:cNvPicPr>
            <p:nvPr/>
          </p:nvPicPr>
          <p:blipFill>
            <a:blip r:embed="rId3"/>
            <a:stretch>
              <a:fillRect/>
            </a:stretch>
          </p:blipFill>
          <p:spPr>
            <a:xfrm>
              <a:off x="0" y="-1"/>
              <a:ext cx="5334899" cy="7751714"/>
            </a:xfrm>
            <a:prstGeom prst="rect">
              <a:avLst/>
            </a:prstGeom>
            <a:effectLst/>
          </p:spPr>
        </p:pic>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The sprinkling of the blood is mentioned 27 times in Leviticus and signifies Christ’s salvation being applied to the sinner (1 Pe. 1:2). Christ gave Himself a ransom for all (1 Ti. 2:6 Jo. 2:2), but the ransom is applied only to those who personally beli"/>
          <p:cNvSpPr txBox="1"/>
          <p:nvPr/>
        </p:nvSpPr>
        <p:spPr>
          <a:xfrm>
            <a:off x="1481947" y="6599425"/>
            <a:ext cx="10040906" cy="24913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25779">
              <a:lnSpc>
                <a:spcPct val="110000"/>
              </a:lnSpc>
              <a:defRPr sz="3059" cap="none">
                <a:solidFill>
                  <a:srgbClr val="94E3FE"/>
                </a:solidFill>
              </a:defRPr>
            </a:lvl1pPr>
          </a:lstStyle>
          <a:p>
            <a:r>
              <a:t>The sprinkling of the blood is mentioned 27 times in Leviticus and signifies Christ’s salvation being applied to the sinner (1 Pe. 1:2). Christ gave Himself a ransom for all (1 Ti. 2:6 Jo. 2:2), but the ransom is applied only to those who personally believe. </a:t>
            </a:r>
          </a:p>
        </p:txBody>
      </p:sp>
      <p:grpSp>
        <p:nvGrpSpPr>
          <p:cNvPr id="498" name="iu.jpeg"/>
          <p:cNvGrpSpPr/>
          <p:nvPr/>
        </p:nvGrpSpPr>
        <p:grpSpPr>
          <a:xfrm>
            <a:off x="2247126" y="477307"/>
            <a:ext cx="8510548" cy="5979236"/>
            <a:chOff x="0" y="0"/>
            <a:chExt cx="8510547" cy="5979235"/>
          </a:xfrm>
        </p:grpSpPr>
        <p:pic>
          <p:nvPicPr>
            <p:cNvPr id="497" name="iu.jpeg" descr="iu.jpeg"/>
            <p:cNvPicPr>
              <a:picLocks noChangeAspect="1"/>
            </p:cNvPicPr>
            <p:nvPr/>
          </p:nvPicPr>
          <p:blipFill>
            <a:blip r:embed="rId2"/>
            <a:srcRect l="4294" r="4294" b="4288"/>
            <a:stretch>
              <a:fillRect/>
            </a:stretch>
          </p:blipFill>
          <p:spPr>
            <a:xfrm>
              <a:off x="76200" y="63500"/>
              <a:ext cx="8370848" cy="5839536"/>
            </a:xfrm>
            <a:prstGeom prst="rect">
              <a:avLst/>
            </a:prstGeom>
            <a:ln>
              <a:noFill/>
            </a:ln>
            <a:effectLst/>
          </p:spPr>
        </p:pic>
        <p:pic>
          <p:nvPicPr>
            <p:cNvPr id="496" name="iu.jpeg" descr="iu.jpeg"/>
            <p:cNvPicPr>
              <a:picLocks/>
            </p:cNvPicPr>
            <p:nvPr/>
          </p:nvPicPr>
          <p:blipFill>
            <a:blip r:embed="rId3"/>
            <a:stretch>
              <a:fillRect/>
            </a:stretch>
          </p:blipFill>
          <p:spPr>
            <a:xfrm>
              <a:off x="0" y="-1"/>
              <a:ext cx="8510548" cy="5979237"/>
            </a:xfrm>
            <a:prstGeom prst="rect">
              <a:avLst/>
            </a:prstGeom>
            <a:effectLst/>
          </p:spPr>
        </p:pic>
      </p:gr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The Strange Fire"/>
          <p:cNvSpPr txBox="1"/>
          <p:nvPr/>
        </p:nvSpPr>
        <p:spPr>
          <a:xfrm>
            <a:off x="798859" y="-731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Strange Fire </a:t>
            </a:r>
          </a:p>
        </p:txBody>
      </p:sp>
      <p:grpSp>
        <p:nvGrpSpPr>
          <p:cNvPr id="503" name="nadab.jpg"/>
          <p:cNvGrpSpPr/>
          <p:nvPr/>
        </p:nvGrpSpPr>
        <p:grpSpPr>
          <a:xfrm>
            <a:off x="6438126" y="863833"/>
            <a:ext cx="5260281" cy="7642383"/>
            <a:chOff x="0" y="0"/>
            <a:chExt cx="5260280" cy="7642381"/>
          </a:xfrm>
        </p:grpSpPr>
        <p:pic>
          <p:nvPicPr>
            <p:cNvPr id="502" name="nadab.jpg" descr="nadab.jpg"/>
            <p:cNvPicPr>
              <a:picLocks noChangeAspect="1"/>
            </p:cNvPicPr>
            <p:nvPr/>
          </p:nvPicPr>
          <p:blipFill>
            <a:blip r:embed="rId2"/>
            <a:srcRect l="19849" r="19849"/>
            <a:stretch>
              <a:fillRect/>
            </a:stretch>
          </p:blipFill>
          <p:spPr>
            <a:xfrm>
              <a:off x="76200" y="63500"/>
              <a:ext cx="5120581" cy="7502682"/>
            </a:xfrm>
            <a:prstGeom prst="rect">
              <a:avLst/>
            </a:prstGeom>
            <a:ln>
              <a:noFill/>
            </a:ln>
            <a:effectLst/>
          </p:spPr>
        </p:pic>
        <p:pic>
          <p:nvPicPr>
            <p:cNvPr id="501" name="nadab.jpg" descr="nadab.jpg"/>
            <p:cNvPicPr>
              <a:picLocks/>
            </p:cNvPicPr>
            <p:nvPr/>
          </p:nvPicPr>
          <p:blipFill>
            <a:blip r:embed="rId3"/>
            <a:stretch>
              <a:fillRect/>
            </a:stretch>
          </p:blipFill>
          <p:spPr>
            <a:xfrm>
              <a:off x="0" y="0"/>
              <a:ext cx="5260281" cy="7642382"/>
            </a:xfrm>
            <a:prstGeom prst="rect">
              <a:avLst/>
            </a:prstGeom>
            <a:effectLst/>
          </p:spPr>
        </p:pic>
      </p:gr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The occasion of this sin was the setting up of the Tabernacle. The preceding passage emphasizes that everything had been done “as the Lord commanded.” This expression is repeated 27 times in Exodus and Leviticus."/>
          <p:cNvSpPr txBox="1"/>
          <p:nvPr/>
        </p:nvSpPr>
        <p:spPr>
          <a:xfrm>
            <a:off x="745347" y="1462499"/>
            <a:ext cx="4845515" cy="70584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occasion of this sin was the setting up of the Tabernacle. The preceding passage emphasizes that everything had been done “as the Lord commanded.” This expression is repeated 27 times in Exodus and Leviticus.</a:t>
            </a:r>
          </a:p>
        </p:txBody>
      </p:sp>
      <p:grpSp>
        <p:nvGrpSpPr>
          <p:cNvPr id="508" name="21-Israel - Tabernacle Overview.jpeg"/>
          <p:cNvGrpSpPr/>
          <p:nvPr/>
        </p:nvGrpSpPr>
        <p:grpSpPr>
          <a:xfrm>
            <a:off x="6184126" y="713984"/>
            <a:ext cx="5726599" cy="8325632"/>
            <a:chOff x="0" y="0"/>
            <a:chExt cx="5726597" cy="8325630"/>
          </a:xfrm>
        </p:grpSpPr>
        <p:pic>
          <p:nvPicPr>
            <p:cNvPr id="507" name="21-Israel - Tabernacle Overview.jpeg" descr="21-Israel - Tabernacle Overview.jpeg"/>
            <p:cNvPicPr>
              <a:picLocks noChangeAspect="1"/>
            </p:cNvPicPr>
            <p:nvPr/>
          </p:nvPicPr>
          <p:blipFill>
            <a:blip r:embed="rId2"/>
            <a:srcRect l="15772" r="36268"/>
            <a:stretch>
              <a:fillRect/>
            </a:stretch>
          </p:blipFill>
          <p:spPr>
            <a:xfrm>
              <a:off x="76200" y="63499"/>
              <a:ext cx="5586898" cy="8185932"/>
            </a:xfrm>
            <a:prstGeom prst="rect">
              <a:avLst/>
            </a:prstGeom>
            <a:ln>
              <a:noFill/>
            </a:ln>
            <a:effectLst/>
          </p:spPr>
        </p:pic>
        <p:pic>
          <p:nvPicPr>
            <p:cNvPr id="506" name="21-Israel - Tabernacle Overview.jpeg" descr="21-Israel - Tabernacle Overview.jpeg"/>
            <p:cNvPicPr>
              <a:picLocks/>
            </p:cNvPicPr>
            <p:nvPr/>
          </p:nvPicPr>
          <p:blipFill>
            <a:blip r:embed="rId3"/>
            <a:stretch>
              <a:fillRect/>
            </a:stretch>
          </p:blipFill>
          <p:spPr>
            <a:xfrm>
              <a:off x="-1" y="-1"/>
              <a:ext cx="5726599" cy="8325632"/>
            </a:xfrm>
            <a:prstGeom prst="rect">
              <a:avLst/>
            </a:prstGeom>
            <a:effectLst/>
          </p:spPr>
        </p:pic>
      </p:gr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But Nadab and Abihu acted contrary to God’s commands.…"/>
          <p:cNvSpPr txBox="1"/>
          <p:nvPr/>
        </p:nvSpPr>
        <p:spPr>
          <a:xfrm>
            <a:off x="914680" y="1122278"/>
            <a:ext cx="4790845" cy="71706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94E3FE"/>
                </a:solidFill>
              </a:defRPr>
            </a:pPr>
            <a:r>
              <a:t>But Nadab and Abihu acted contrary to God’s commands.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Nadab and Abihu … took either of them his censer, and put fire therein, and put incense thereon, and offered strange fire before the LORD, which he commanded them not” (Le. 10:1).</a:t>
            </a:r>
          </a:p>
        </p:txBody>
      </p:sp>
      <p:grpSp>
        <p:nvGrpSpPr>
          <p:cNvPr id="513" name="15307856460788371508081950980488.jpg"/>
          <p:cNvGrpSpPr/>
          <p:nvPr/>
        </p:nvGrpSpPr>
        <p:grpSpPr>
          <a:xfrm>
            <a:off x="6319593" y="1142113"/>
            <a:ext cx="5393563" cy="7494774"/>
            <a:chOff x="0" y="0"/>
            <a:chExt cx="5393561" cy="7494772"/>
          </a:xfrm>
        </p:grpSpPr>
        <p:pic>
          <p:nvPicPr>
            <p:cNvPr id="512" name="15307856460788371508081950980488.jpg" descr="15307856460788371508081950980488.jpg"/>
            <p:cNvPicPr>
              <a:picLocks noChangeAspect="1"/>
            </p:cNvPicPr>
            <p:nvPr/>
          </p:nvPicPr>
          <p:blipFill>
            <a:blip r:embed="rId2"/>
            <a:srcRect l="35023" r="18566" b="4531"/>
            <a:stretch>
              <a:fillRect/>
            </a:stretch>
          </p:blipFill>
          <p:spPr>
            <a:xfrm>
              <a:off x="76200" y="69471"/>
              <a:ext cx="5253862" cy="7349102"/>
            </a:xfrm>
            <a:prstGeom prst="rect">
              <a:avLst/>
            </a:prstGeom>
            <a:ln>
              <a:noFill/>
            </a:ln>
            <a:effectLst/>
          </p:spPr>
        </p:pic>
        <p:pic>
          <p:nvPicPr>
            <p:cNvPr id="511" name="15307856460788371508081950980488.jpg" descr="15307856460788371508081950980488.jpg"/>
            <p:cNvPicPr>
              <a:picLocks/>
            </p:cNvPicPr>
            <p:nvPr/>
          </p:nvPicPr>
          <p:blipFill>
            <a:blip r:embed="rId3"/>
            <a:stretch>
              <a:fillRect/>
            </a:stretch>
          </p:blipFill>
          <p:spPr>
            <a:xfrm>
              <a:off x="0" y="-1"/>
              <a:ext cx="5393562" cy="7494774"/>
            </a:xfrm>
            <a:prstGeom prst="rect">
              <a:avLst/>
            </a:prstGeom>
            <a:effectLst/>
          </p:spPr>
        </p:pic>
      </p:gr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 name="Everything the priests did was “before the Lord” (Le. 10:1, 2). Everything in the churches, too, are done before the Lord. Compare 1 Ti. 6:13; 2 Ti. 4:1."/>
          <p:cNvSpPr txBox="1"/>
          <p:nvPr/>
        </p:nvSpPr>
        <p:spPr>
          <a:xfrm>
            <a:off x="1007814" y="1283261"/>
            <a:ext cx="4790845" cy="68486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Everything the priests did was “before the Lord” (Le. 10:1, 2). Everything in the churches, too, are done before the Lord. Compare 1 Ti. 6:13; 2 Ti. 4:1.</a:t>
            </a:r>
          </a:p>
        </p:txBody>
      </p:sp>
      <p:grpSp>
        <p:nvGrpSpPr>
          <p:cNvPr id="518" name="15307856460788371508081950980488.jpg"/>
          <p:cNvGrpSpPr/>
          <p:nvPr/>
        </p:nvGrpSpPr>
        <p:grpSpPr>
          <a:xfrm>
            <a:off x="6319593" y="1142113"/>
            <a:ext cx="5393563" cy="7494774"/>
            <a:chOff x="0" y="0"/>
            <a:chExt cx="5393561" cy="7494772"/>
          </a:xfrm>
        </p:grpSpPr>
        <p:pic>
          <p:nvPicPr>
            <p:cNvPr id="517" name="15307856460788371508081950980488.jpg" descr="15307856460788371508081950980488.jpg"/>
            <p:cNvPicPr>
              <a:picLocks noChangeAspect="1"/>
            </p:cNvPicPr>
            <p:nvPr/>
          </p:nvPicPr>
          <p:blipFill>
            <a:blip r:embed="rId2"/>
            <a:srcRect l="35023" r="18566" b="4531"/>
            <a:stretch>
              <a:fillRect/>
            </a:stretch>
          </p:blipFill>
          <p:spPr>
            <a:xfrm>
              <a:off x="76200" y="69471"/>
              <a:ext cx="5253862" cy="7349102"/>
            </a:xfrm>
            <a:prstGeom prst="rect">
              <a:avLst/>
            </a:prstGeom>
            <a:ln>
              <a:noFill/>
            </a:ln>
            <a:effectLst/>
          </p:spPr>
        </p:pic>
        <p:pic>
          <p:nvPicPr>
            <p:cNvPr id="516" name="15307856460788371508081950980488.jpg" descr="15307856460788371508081950980488.jpg"/>
            <p:cNvPicPr>
              <a:picLocks/>
            </p:cNvPicPr>
            <p:nvPr/>
          </p:nvPicPr>
          <p:blipFill>
            <a:blip r:embed="rId3"/>
            <a:stretch>
              <a:fillRect/>
            </a:stretch>
          </p:blipFill>
          <p:spPr>
            <a:xfrm>
              <a:off x="0" y="-1"/>
              <a:ext cx="5393562" cy="7494774"/>
            </a:xfrm>
            <a:prstGeom prst="rect">
              <a:avLst/>
            </a:prstGeom>
            <a:effectLst/>
          </p:spPr>
        </p:pic>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Nadab and Abihu apparently used fire from some source other than the brazen altar. Their sin is called “strange fire” (Le. 10:1). The coals were to be taken from the altar of sacrifice (Le. 16:12; Nu. 16:46). The divine fire burning on the altar represen"/>
          <p:cNvSpPr txBox="1"/>
          <p:nvPr/>
        </p:nvSpPr>
        <p:spPr>
          <a:xfrm>
            <a:off x="990880" y="978461"/>
            <a:ext cx="6177030" cy="792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defTabSz="525779">
              <a:lnSpc>
                <a:spcPct val="110000"/>
              </a:lnSpc>
              <a:defRPr sz="3059" cap="none">
                <a:solidFill>
                  <a:srgbClr val="94E3FE"/>
                </a:solidFill>
              </a:defRPr>
            </a:lvl1pPr>
          </a:lstStyle>
          <a:p>
            <a:r>
              <a:t>Nadab and Abihu apparently used fire from some source other than the brazen altar. Their sin is called “strange fire” (Le. 10:1). The coals were to be taken from the altar of sacrifice (Le. 16:12; Nu. 16:46). The divine fire burning on the altar represented the cross of Jesus Christ which is the only foundation for man’s saving relationship with God. For Nadab and Abihu to bring fire into the Tabernacle from another source would have been abominable to God.</a:t>
            </a:r>
          </a:p>
        </p:txBody>
      </p:sp>
      <p:grpSp>
        <p:nvGrpSpPr>
          <p:cNvPr id="523" name="leviticus-24-the-grain-offering-the-peace-offering-the-sin-offering-firstfruits-beaten-the-liver-which-evolved-first-the-heart-or-the-blood-fat-outside-the-camp-keep-the-whole-law-12-638.jpg"/>
          <p:cNvGrpSpPr/>
          <p:nvPr/>
        </p:nvGrpSpPr>
        <p:grpSpPr>
          <a:xfrm>
            <a:off x="7617359" y="936697"/>
            <a:ext cx="4399481" cy="5819408"/>
            <a:chOff x="0" y="0"/>
            <a:chExt cx="4399480" cy="5819406"/>
          </a:xfrm>
        </p:grpSpPr>
        <p:pic>
          <p:nvPicPr>
            <p:cNvPr id="522" name="leviticus-24-the-grain-offering-the-peace-offering-the-sin-offering-firstfruits-beaten-the-liver-which-evolved-first-the-heart-or-the-blood-fat-outside-the-camp-keep-the-whole-law-12-638.jpg" descr="leviticus-24-the-grain-offering-the-peace-offering-the-sin-offering-firstfruits-beaten-the-liver-which-evolved-first-the-heart-or-the-blood-fat-outside-the-camp-keep-the-whole-law-12-638.jpg"/>
            <p:cNvPicPr>
              <a:picLocks noChangeAspect="1"/>
            </p:cNvPicPr>
            <p:nvPr/>
          </p:nvPicPr>
          <p:blipFill>
            <a:blip r:embed="rId2"/>
            <a:srcRect l="4296" r="39395"/>
            <a:stretch>
              <a:fillRect/>
            </a:stretch>
          </p:blipFill>
          <p:spPr>
            <a:xfrm>
              <a:off x="76200" y="63500"/>
              <a:ext cx="4259781" cy="5679707"/>
            </a:xfrm>
            <a:prstGeom prst="rect">
              <a:avLst/>
            </a:prstGeom>
            <a:ln>
              <a:noFill/>
            </a:ln>
            <a:effectLst/>
          </p:spPr>
        </p:pic>
        <p:pic>
          <p:nvPicPr>
            <p:cNvPr id="521" name="leviticus-24-the-grain-offering-the-peace-offering-the-sin-offering-firstfruits-beaten-the-liver-which-evolved-first-the-heart-or-the-blood-fat-outside-the-camp-keep-the-whole-law-12-638.jpg" descr="leviticus-24-the-grain-offering-the-peace-offering-the-sin-offering-firstfruits-beaten-the-liver-which-evolved-first-the-heart-or-the-blood-fat-outside-the-camp-keep-the-whole-law-12-638.jpg"/>
            <p:cNvPicPr>
              <a:picLocks/>
            </p:cNvPicPr>
            <p:nvPr/>
          </p:nvPicPr>
          <p:blipFill>
            <a:blip r:embed="rId3"/>
            <a:stretch>
              <a:fillRect/>
            </a:stretch>
          </p:blipFill>
          <p:spPr>
            <a:xfrm>
              <a:off x="0" y="0"/>
              <a:ext cx="4399481" cy="5819407"/>
            </a:xfrm>
            <a:prstGeom prst="rect">
              <a:avLst/>
            </a:prstGeom>
            <a:effectLst/>
          </p:spPr>
        </p:pic>
      </p:gr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It is also probable that Nadab and Abihu were intoxicated. The account of their sin is followed immediately by a proscription against priests drinking alcoholic beverages during their service (Le. 10:8-11)."/>
          <p:cNvSpPr txBox="1"/>
          <p:nvPr/>
        </p:nvSpPr>
        <p:spPr>
          <a:xfrm>
            <a:off x="990880" y="1129413"/>
            <a:ext cx="5103087" cy="77970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It is also probable that Nadab and Abihu were intoxicated. The account of their sin is followed immediately by a proscription against priests drinking alcoholic beverages during their service (Le. 10:8-11).</a:t>
            </a:r>
          </a:p>
        </p:txBody>
      </p:sp>
      <p:grpSp>
        <p:nvGrpSpPr>
          <p:cNvPr id="528" name="ed9221067463cab0c529f8dbce32b94b.jpg"/>
          <p:cNvGrpSpPr/>
          <p:nvPr/>
        </p:nvGrpSpPr>
        <p:grpSpPr>
          <a:xfrm>
            <a:off x="6393005" y="1072164"/>
            <a:ext cx="5011637" cy="6326317"/>
            <a:chOff x="0" y="0"/>
            <a:chExt cx="5011636" cy="6326316"/>
          </a:xfrm>
        </p:grpSpPr>
        <p:pic>
          <p:nvPicPr>
            <p:cNvPr id="527" name="ed9221067463cab0c529f8dbce32b94b.jpg" descr="ed9221067463cab0c529f8dbce32b94b.jpg"/>
            <p:cNvPicPr>
              <a:picLocks noChangeAspect="1"/>
            </p:cNvPicPr>
            <p:nvPr/>
          </p:nvPicPr>
          <p:blipFill>
            <a:blip r:embed="rId2"/>
            <a:srcRect l="12549" r="808" b="5748"/>
            <a:stretch>
              <a:fillRect/>
            </a:stretch>
          </p:blipFill>
          <p:spPr>
            <a:xfrm>
              <a:off x="76200" y="63500"/>
              <a:ext cx="4871937" cy="6186617"/>
            </a:xfrm>
            <a:prstGeom prst="rect">
              <a:avLst/>
            </a:prstGeom>
            <a:ln>
              <a:noFill/>
            </a:ln>
            <a:effectLst/>
          </p:spPr>
        </p:pic>
        <p:pic>
          <p:nvPicPr>
            <p:cNvPr id="526" name="ed9221067463cab0c529f8dbce32b94b.jpg" descr="ed9221067463cab0c529f8dbce32b94b.jpg"/>
            <p:cNvPicPr>
              <a:picLocks/>
            </p:cNvPicPr>
            <p:nvPr/>
          </p:nvPicPr>
          <p:blipFill>
            <a:blip r:embed="rId3"/>
            <a:stretch>
              <a:fillRect/>
            </a:stretch>
          </p:blipFill>
          <p:spPr>
            <a:xfrm>
              <a:off x="-1" y="-1"/>
              <a:ext cx="5011638" cy="6326318"/>
            </a:xfrm>
            <a:prstGeom prst="rect">
              <a:avLst/>
            </a:prstGeom>
            <a:effectLst/>
          </p:spPr>
        </p:pic>
      </p:gr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God punished them.…"/>
          <p:cNvSpPr txBox="1"/>
          <p:nvPr/>
        </p:nvSpPr>
        <p:spPr>
          <a:xfrm>
            <a:off x="906214" y="1181545"/>
            <a:ext cx="4790845" cy="68486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God punished them. </a:t>
            </a:r>
          </a:p>
          <a:p>
            <a:pPr algn="l">
              <a:lnSpc>
                <a:spcPct val="110000"/>
              </a:lnSpc>
              <a:defRPr sz="3400" cap="none">
                <a:solidFill>
                  <a:srgbClr val="94E3FE"/>
                </a:solidFill>
              </a:defRPr>
            </a:pPr>
            <a:endParaRPr/>
          </a:p>
          <a:p>
            <a:pPr algn="l">
              <a:lnSpc>
                <a:spcPct val="110000"/>
              </a:lnSpc>
              <a:defRPr sz="3400" cap="none">
                <a:solidFill>
                  <a:srgbClr val="FFFFFF"/>
                </a:solidFill>
              </a:defRPr>
            </a:pPr>
            <a:r>
              <a:t>“And there went out fire from the LORD, and devoured them, and they died before the LORD” (Le. 10:2).</a:t>
            </a:r>
          </a:p>
          <a:p>
            <a:pPr algn="l">
              <a:lnSpc>
                <a:spcPct val="110000"/>
              </a:lnSpc>
              <a:defRPr sz="3400" cap="none">
                <a:solidFill>
                  <a:srgbClr val="94E3FE"/>
                </a:solidFill>
              </a:defRPr>
            </a:pPr>
            <a:r>
              <a:t> </a:t>
            </a:r>
          </a:p>
        </p:txBody>
      </p:sp>
      <p:grpSp>
        <p:nvGrpSpPr>
          <p:cNvPr id="533" name="nadab.jpg"/>
          <p:cNvGrpSpPr/>
          <p:nvPr/>
        </p:nvGrpSpPr>
        <p:grpSpPr>
          <a:xfrm>
            <a:off x="6438126" y="863833"/>
            <a:ext cx="5260281" cy="7642383"/>
            <a:chOff x="0" y="0"/>
            <a:chExt cx="5260280" cy="7642381"/>
          </a:xfrm>
        </p:grpSpPr>
        <p:pic>
          <p:nvPicPr>
            <p:cNvPr id="532" name="nadab.jpg" descr="nadab.jpg"/>
            <p:cNvPicPr>
              <a:picLocks noChangeAspect="1"/>
            </p:cNvPicPr>
            <p:nvPr/>
          </p:nvPicPr>
          <p:blipFill>
            <a:blip r:embed="rId2"/>
            <a:srcRect l="19849" r="19849"/>
            <a:stretch>
              <a:fillRect/>
            </a:stretch>
          </p:blipFill>
          <p:spPr>
            <a:xfrm>
              <a:off x="76200" y="63500"/>
              <a:ext cx="5120581" cy="7502682"/>
            </a:xfrm>
            <a:prstGeom prst="rect">
              <a:avLst/>
            </a:prstGeom>
            <a:ln>
              <a:noFill/>
            </a:ln>
            <a:effectLst/>
          </p:spPr>
        </p:pic>
        <p:pic>
          <p:nvPicPr>
            <p:cNvPr id="531" name="nadab.jpg" descr="nadab.jpg"/>
            <p:cNvPicPr>
              <a:picLocks/>
            </p:cNvPicPr>
            <p:nvPr/>
          </p:nvPicPr>
          <p:blipFill>
            <a:blip r:embed="rId3"/>
            <a:stretch>
              <a:fillRect/>
            </a:stretch>
          </p:blipFill>
          <p:spPr>
            <a:xfrm>
              <a:off x="0" y="0"/>
              <a:ext cx="5260281" cy="7642382"/>
            </a:xfrm>
            <a:prstGeom prst="rect">
              <a:avLst/>
            </a:prstGeom>
            <a:effectLst/>
          </p:spPr>
        </p:pic>
      </p:gr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The main lesson is that God requires obedience to His Word in all matters and He will punish those who disobey, particularly in matters pertaining to worship.…"/>
          <p:cNvSpPr txBox="1"/>
          <p:nvPr/>
        </p:nvSpPr>
        <p:spPr>
          <a:xfrm>
            <a:off x="940080" y="815047"/>
            <a:ext cx="5162519" cy="78675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94E3FE"/>
                </a:solidFill>
              </a:defRPr>
            </a:pPr>
            <a:r>
              <a:t>The main lesson is that God requires obedience to His Word in all matters and He will punish those who disobey, particularly in matters pertaining to worship. </a:t>
            </a:r>
          </a:p>
          <a:p>
            <a:pPr algn="l">
              <a:lnSpc>
                <a:spcPct val="110000"/>
              </a:lnSpc>
              <a:defRPr cap="none">
                <a:solidFill>
                  <a:srgbClr val="94E3FE"/>
                </a:solidFill>
              </a:defRPr>
            </a:pPr>
            <a:endParaRPr/>
          </a:p>
          <a:p>
            <a:pPr algn="l">
              <a:lnSpc>
                <a:spcPct val="110000"/>
              </a:lnSpc>
              <a:defRPr cap="none">
                <a:solidFill>
                  <a:srgbClr val="94E3FE"/>
                </a:solidFill>
              </a:defRPr>
            </a:pPr>
            <a:r>
              <a:rPr>
                <a:solidFill>
                  <a:srgbClr val="FFFFFF"/>
                </a:solidFill>
              </a:rPr>
              <a:t>”Now I praise you, brethren, that ye remember me in all things, and keep the ordinances, as I delivered them to you” (1 Co. 11:2).</a:t>
            </a:r>
          </a:p>
        </p:txBody>
      </p:sp>
      <p:grpSp>
        <p:nvGrpSpPr>
          <p:cNvPr id="538" name="15307856460788371508081950980488.jpg"/>
          <p:cNvGrpSpPr/>
          <p:nvPr/>
        </p:nvGrpSpPr>
        <p:grpSpPr>
          <a:xfrm>
            <a:off x="6344993" y="1001421"/>
            <a:ext cx="5393563" cy="7494774"/>
            <a:chOff x="0" y="0"/>
            <a:chExt cx="5393561" cy="7494772"/>
          </a:xfrm>
        </p:grpSpPr>
        <p:pic>
          <p:nvPicPr>
            <p:cNvPr id="537" name="15307856460788371508081950980488.jpg" descr="15307856460788371508081950980488.jpg"/>
            <p:cNvPicPr>
              <a:picLocks noChangeAspect="1"/>
            </p:cNvPicPr>
            <p:nvPr/>
          </p:nvPicPr>
          <p:blipFill>
            <a:blip r:embed="rId2"/>
            <a:srcRect l="35023" r="18566" b="4531"/>
            <a:stretch>
              <a:fillRect/>
            </a:stretch>
          </p:blipFill>
          <p:spPr>
            <a:xfrm>
              <a:off x="76200" y="69471"/>
              <a:ext cx="5253862" cy="7349102"/>
            </a:xfrm>
            <a:prstGeom prst="rect">
              <a:avLst/>
            </a:prstGeom>
            <a:ln>
              <a:noFill/>
            </a:ln>
            <a:effectLst/>
          </p:spPr>
        </p:pic>
        <p:pic>
          <p:nvPicPr>
            <p:cNvPr id="536" name="15307856460788371508081950980488.jpg" descr="15307856460788371508081950980488.jpg"/>
            <p:cNvPicPr>
              <a:picLocks/>
            </p:cNvPicPr>
            <p:nvPr/>
          </p:nvPicPr>
          <p:blipFill>
            <a:blip r:embed="rId3"/>
            <a:stretch>
              <a:fillRect/>
            </a:stretch>
          </p:blipFill>
          <p:spPr>
            <a:xfrm>
              <a:off x="0" y="-1"/>
              <a:ext cx="5393562" cy="7494774"/>
            </a:xfrm>
            <a:prstGeom prst="rect">
              <a:avLst/>
            </a:prstGeom>
            <a:effectLst/>
          </p:spPr>
        </p:pic>
      </p:gr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There is a sin unto death even in the New Testament church.…"/>
          <p:cNvSpPr txBox="1"/>
          <p:nvPr/>
        </p:nvSpPr>
        <p:spPr>
          <a:xfrm>
            <a:off x="940080" y="815047"/>
            <a:ext cx="4618403" cy="76572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94E3FE"/>
                </a:solidFill>
              </a:defRPr>
            </a:pPr>
            <a:r>
              <a:t>There is a sin unto death even in the New Testament church.</a:t>
            </a:r>
          </a:p>
          <a:p>
            <a:pPr algn="l">
              <a:lnSpc>
                <a:spcPct val="110000"/>
              </a:lnSpc>
              <a:defRPr cap="none">
                <a:solidFill>
                  <a:srgbClr val="94E3FE"/>
                </a:solidFill>
              </a:defRPr>
            </a:pPr>
            <a:endParaRPr/>
          </a:p>
          <a:p>
            <a:pPr algn="l">
              <a:lnSpc>
                <a:spcPct val="110000"/>
              </a:lnSpc>
              <a:defRPr cap="none">
                <a:solidFill>
                  <a:srgbClr val="94E3FE"/>
                </a:solidFill>
              </a:defRPr>
            </a:pPr>
            <a:r>
              <a:rPr>
                <a:solidFill>
                  <a:srgbClr val="FFFFFF"/>
                </a:solidFill>
              </a:rPr>
              <a:t>”For he that eateth and drinketh unworthily, eateth and drinketh damnation to himself, not discerning the Lord’s body.</a:t>
            </a:r>
          </a:p>
          <a:p>
            <a:pPr algn="l">
              <a:lnSpc>
                <a:spcPct val="110000"/>
              </a:lnSpc>
              <a:defRPr cap="none">
                <a:solidFill>
                  <a:srgbClr val="94E3FE"/>
                </a:solidFill>
              </a:defRPr>
            </a:pPr>
            <a:r>
              <a:rPr>
                <a:solidFill>
                  <a:srgbClr val="FFFFFF"/>
                </a:solidFill>
              </a:rPr>
              <a:t>For this cause many </a:t>
            </a:r>
            <a:r>
              <a:rPr i="1">
                <a:solidFill>
                  <a:srgbClr val="FFFFFF"/>
                </a:solidFill>
              </a:rPr>
              <a:t>are</a:t>
            </a:r>
            <a:r>
              <a:rPr>
                <a:solidFill>
                  <a:srgbClr val="FFFFFF"/>
                </a:solidFill>
              </a:rPr>
              <a:t> weak and sickly among you, and many sleep” (1 Co. 11:29-30).</a:t>
            </a:r>
          </a:p>
        </p:txBody>
      </p:sp>
      <p:grpSp>
        <p:nvGrpSpPr>
          <p:cNvPr id="543" name="15307856460788371508081950980488.jpg"/>
          <p:cNvGrpSpPr/>
          <p:nvPr/>
        </p:nvGrpSpPr>
        <p:grpSpPr>
          <a:xfrm>
            <a:off x="6344993" y="1001421"/>
            <a:ext cx="5393563" cy="7494774"/>
            <a:chOff x="0" y="0"/>
            <a:chExt cx="5393561" cy="7494772"/>
          </a:xfrm>
        </p:grpSpPr>
        <p:pic>
          <p:nvPicPr>
            <p:cNvPr id="542" name="15307856460788371508081950980488.jpg" descr="15307856460788371508081950980488.jpg"/>
            <p:cNvPicPr>
              <a:picLocks noChangeAspect="1"/>
            </p:cNvPicPr>
            <p:nvPr/>
          </p:nvPicPr>
          <p:blipFill>
            <a:blip r:embed="rId2"/>
            <a:srcRect l="35023" r="18566" b="4531"/>
            <a:stretch>
              <a:fillRect/>
            </a:stretch>
          </p:blipFill>
          <p:spPr>
            <a:xfrm>
              <a:off x="76200" y="69471"/>
              <a:ext cx="5253862" cy="7349102"/>
            </a:xfrm>
            <a:prstGeom prst="rect">
              <a:avLst/>
            </a:prstGeom>
            <a:ln>
              <a:noFill/>
            </a:ln>
            <a:effectLst/>
          </p:spPr>
        </p:pic>
        <p:pic>
          <p:nvPicPr>
            <p:cNvPr id="541" name="15307856460788371508081950980488.jpg" descr="15307856460788371508081950980488.jpg"/>
            <p:cNvPicPr>
              <a:picLocks/>
            </p:cNvPicPr>
            <p:nvPr/>
          </p:nvPicPr>
          <p:blipFill>
            <a:blip r:embed="rId3"/>
            <a:stretch>
              <a:fillRect/>
            </a:stretch>
          </p:blipFill>
          <p:spPr>
            <a:xfrm>
              <a:off x="0" y="-1"/>
              <a:ext cx="5393562" cy="7494774"/>
            </a:xfrm>
            <a:prstGeom prst="rect">
              <a:avLst/>
            </a:prstGeom>
            <a:effectLst/>
          </p:spPr>
        </p:pic>
      </p:gr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The Day of Atonement"/>
          <p:cNvSpPr txBox="1"/>
          <p:nvPr/>
        </p:nvSpPr>
        <p:spPr>
          <a:xfrm>
            <a:off x="798859" y="-731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Day of Atonement</a:t>
            </a:r>
          </a:p>
        </p:txBody>
      </p:sp>
      <p:grpSp>
        <p:nvGrpSpPr>
          <p:cNvPr id="548" name="ex39-high-priest-garments.jpg"/>
          <p:cNvGrpSpPr/>
          <p:nvPr/>
        </p:nvGrpSpPr>
        <p:grpSpPr>
          <a:xfrm>
            <a:off x="6432177" y="884273"/>
            <a:ext cx="5177231" cy="7834498"/>
            <a:chOff x="0" y="0"/>
            <a:chExt cx="5177230" cy="7834496"/>
          </a:xfrm>
        </p:grpSpPr>
        <p:pic>
          <p:nvPicPr>
            <p:cNvPr id="547" name="ex39-high-priest-garments.jpg" descr="ex39-high-priest-garments.jpg"/>
            <p:cNvPicPr>
              <a:picLocks noChangeAspect="1"/>
            </p:cNvPicPr>
            <p:nvPr/>
          </p:nvPicPr>
          <p:blipFill>
            <a:blip r:embed="rId2"/>
            <a:srcRect l="3943" t="1626" r="3943" b="1626"/>
            <a:stretch>
              <a:fillRect/>
            </a:stretch>
          </p:blipFill>
          <p:spPr>
            <a:xfrm>
              <a:off x="76200" y="63500"/>
              <a:ext cx="5037531" cy="7694797"/>
            </a:xfrm>
            <a:prstGeom prst="rect">
              <a:avLst/>
            </a:prstGeom>
            <a:ln>
              <a:noFill/>
            </a:ln>
            <a:effectLst/>
          </p:spPr>
        </p:pic>
        <p:pic>
          <p:nvPicPr>
            <p:cNvPr id="546" name="ex39-high-priest-garments.jpg" descr="ex39-high-priest-garments.jpg"/>
            <p:cNvPicPr>
              <a:picLocks/>
            </p:cNvPicPr>
            <p:nvPr/>
          </p:nvPicPr>
          <p:blipFill>
            <a:blip r:embed="rId3"/>
            <a:stretch>
              <a:fillRect/>
            </a:stretch>
          </p:blipFill>
          <p:spPr>
            <a:xfrm>
              <a:off x="0" y="0"/>
              <a:ext cx="5177231" cy="7834498"/>
            </a:xfrm>
            <a:prstGeom prst="rect">
              <a:avLst/>
            </a:prstGeom>
            <a:effectLst/>
          </p:spPr>
        </p:pic>
      </p:gr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The day of atonement is one of the preeminent types of Christ and salvation in the Old Testament. The Jews call it by the Hebrew name Yom Kippur (the covering), but today it is an empty ritual, for they have no temple, no high priest, and no national sac"/>
          <p:cNvSpPr txBox="1"/>
          <p:nvPr/>
        </p:nvSpPr>
        <p:spPr>
          <a:xfrm>
            <a:off x="872347" y="1060862"/>
            <a:ext cx="4772192" cy="7657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day of atonement is one of the preeminent types of Christ and salvation in the Old Testament. The Jews call it by the Hebrew name </a:t>
            </a:r>
            <a:r>
              <a:rPr i="1"/>
              <a:t>Yom Kippur </a:t>
            </a:r>
            <a:r>
              <a:t>(the covering),</a:t>
            </a:r>
            <a:r>
              <a:rPr i="1"/>
              <a:t> </a:t>
            </a:r>
            <a:r>
              <a:t>but today it is an empty ritual, for they have no temple, no high priest, and no national sacrifice.</a:t>
            </a:r>
          </a:p>
        </p:txBody>
      </p:sp>
      <p:grpSp>
        <p:nvGrpSpPr>
          <p:cNvPr id="553" name="7d93505d8050c3ebbe0f616be60f8a8d--jewish-quotes-christian-wall-art.jpg"/>
          <p:cNvGrpSpPr/>
          <p:nvPr/>
        </p:nvGrpSpPr>
        <p:grpSpPr>
          <a:xfrm>
            <a:off x="6234926" y="1154813"/>
            <a:ext cx="5375419" cy="7469374"/>
            <a:chOff x="0" y="0"/>
            <a:chExt cx="5375418" cy="7469372"/>
          </a:xfrm>
        </p:grpSpPr>
        <p:pic>
          <p:nvPicPr>
            <p:cNvPr id="552"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5235719" cy="7329673"/>
            </a:xfrm>
            <a:prstGeom prst="rect">
              <a:avLst/>
            </a:prstGeom>
            <a:ln>
              <a:noFill/>
            </a:ln>
            <a:effectLst/>
          </p:spPr>
        </p:pic>
        <p:pic>
          <p:nvPicPr>
            <p:cNvPr id="551" name="7d93505d8050c3ebbe0f616be60f8a8d--jewish-quotes-christian-wall-art.jpg" descr="7d93505d8050c3ebbe0f616be60f8a8d--jewish-quotes-christian-wall-art.jpg"/>
            <p:cNvPicPr>
              <a:picLocks/>
            </p:cNvPicPr>
            <p:nvPr/>
          </p:nvPicPr>
          <p:blipFill>
            <a:blip r:embed="rId3"/>
            <a:stretch>
              <a:fillRect/>
            </a:stretch>
          </p:blipFill>
          <p:spPr>
            <a:xfrm>
              <a:off x="-1" y="0"/>
              <a:ext cx="5375419" cy="7469373"/>
            </a:xfrm>
            <a:prstGeom prst="rect">
              <a:avLst/>
            </a:prstGeom>
            <a:effectLst/>
          </p:spPr>
        </p:pic>
      </p:gr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 name="The meaning of the day of atonement is given in Leviticus 16:30. It was a day when an atonement was made to cleanse the nation from her sins before the Lord."/>
          <p:cNvSpPr txBox="1"/>
          <p:nvPr/>
        </p:nvSpPr>
        <p:spPr>
          <a:xfrm>
            <a:off x="973947" y="1060862"/>
            <a:ext cx="4772192" cy="7657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meaning of the day of atonement is given in Leviticus 16:30. It was a day when an atonement was made to cleanse the nation from her sins before the Lord. </a:t>
            </a:r>
          </a:p>
        </p:txBody>
      </p:sp>
      <p:grpSp>
        <p:nvGrpSpPr>
          <p:cNvPr id="558" name="7d93505d8050c3ebbe0f616be60f8a8d--jewish-quotes-christian-wall-art.jpg"/>
          <p:cNvGrpSpPr/>
          <p:nvPr/>
        </p:nvGrpSpPr>
        <p:grpSpPr>
          <a:xfrm>
            <a:off x="6234926" y="1154813"/>
            <a:ext cx="5375419" cy="7469374"/>
            <a:chOff x="0" y="0"/>
            <a:chExt cx="5375418" cy="7469372"/>
          </a:xfrm>
        </p:grpSpPr>
        <p:pic>
          <p:nvPicPr>
            <p:cNvPr id="557"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5235719" cy="7329673"/>
            </a:xfrm>
            <a:prstGeom prst="rect">
              <a:avLst/>
            </a:prstGeom>
            <a:ln>
              <a:noFill/>
            </a:ln>
            <a:effectLst/>
          </p:spPr>
        </p:pic>
        <p:pic>
          <p:nvPicPr>
            <p:cNvPr id="556" name="7d93505d8050c3ebbe0f616be60f8a8d--jewish-quotes-christian-wall-art.jpg" descr="7d93505d8050c3ebbe0f616be60f8a8d--jewish-quotes-christian-wall-art.jpg"/>
            <p:cNvPicPr>
              <a:picLocks/>
            </p:cNvPicPr>
            <p:nvPr/>
          </p:nvPicPr>
          <p:blipFill>
            <a:blip r:embed="rId3"/>
            <a:stretch>
              <a:fillRect/>
            </a:stretch>
          </p:blipFill>
          <p:spPr>
            <a:xfrm>
              <a:off x="-1" y="0"/>
              <a:ext cx="5375419" cy="7469373"/>
            </a:xfrm>
            <a:prstGeom prst="rect">
              <a:avLst/>
            </a:prstGeom>
            <a:effectLst/>
          </p:spPr>
        </p:pic>
      </p:gr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There were four things the high priest did on the day of atonement.…"/>
          <p:cNvSpPr txBox="1"/>
          <p:nvPr/>
        </p:nvSpPr>
        <p:spPr>
          <a:xfrm>
            <a:off x="872347" y="1060862"/>
            <a:ext cx="6274694" cy="76318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37463">
              <a:lnSpc>
                <a:spcPct val="110000"/>
              </a:lnSpc>
              <a:defRPr sz="3128" cap="none">
                <a:solidFill>
                  <a:srgbClr val="94E3FE"/>
                </a:solidFill>
              </a:defRPr>
            </a:pPr>
            <a:r>
              <a:t>There were four things the high priest did on the day of atonement. </a:t>
            </a:r>
          </a:p>
          <a:p>
            <a:pPr algn="l" defTabSz="537463">
              <a:lnSpc>
                <a:spcPct val="110000"/>
              </a:lnSpc>
              <a:defRPr sz="1380" cap="none">
                <a:solidFill>
                  <a:srgbClr val="94E3FE"/>
                </a:solidFill>
              </a:defRPr>
            </a:pPr>
            <a:endParaRPr/>
          </a:p>
          <a:p>
            <a:pPr algn="l" defTabSz="537463">
              <a:lnSpc>
                <a:spcPct val="110000"/>
              </a:lnSpc>
              <a:defRPr sz="3128" cap="none">
                <a:solidFill>
                  <a:srgbClr val="94E3FE"/>
                </a:solidFill>
              </a:defRPr>
            </a:pPr>
            <a:r>
              <a:t>First, he cleansed himself and made an offering for himself (Le. 16:4-14). </a:t>
            </a:r>
          </a:p>
          <a:p>
            <a:pPr algn="l" defTabSz="537463">
              <a:lnSpc>
                <a:spcPct val="110000"/>
              </a:lnSpc>
              <a:defRPr sz="1380" cap="none">
                <a:solidFill>
                  <a:srgbClr val="94E3FE"/>
                </a:solidFill>
              </a:defRPr>
            </a:pPr>
            <a:endParaRPr/>
          </a:p>
          <a:p>
            <a:pPr algn="l" defTabSz="537463">
              <a:lnSpc>
                <a:spcPct val="110000"/>
              </a:lnSpc>
              <a:defRPr sz="3128" cap="none">
                <a:solidFill>
                  <a:srgbClr val="94E3FE"/>
                </a:solidFill>
              </a:defRPr>
            </a:pPr>
            <a:r>
              <a:t>Second, he offered the sin offering for the people (Le. 16:15-19). </a:t>
            </a:r>
          </a:p>
          <a:p>
            <a:pPr algn="l" defTabSz="537463">
              <a:lnSpc>
                <a:spcPct val="110000"/>
              </a:lnSpc>
              <a:defRPr sz="1380" cap="none">
                <a:solidFill>
                  <a:srgbClr val="94E3FE"/>
                </a:solidFill>
              </a:defRPr>
            </a:pPr>
            <a:endParaRPr/>
          </a:p>
          <a:p>
            <a:pPr algn="l" defTabSz="537463">
              <a:lnSpc>
                <a:spcPct val="110000"/>
              </a:lnSpc>
              <a:defRPr sz="3128" cap="none">
                <a:solidFill>
                  <a:srgbClr val="94E3FE"/>
                </a:solidFill>
              </a:defRPr>
            </a:pPr>
            <a:r>
              <a:t>Third, he offered the scapegoat (Le. 16:20-22). </a:t>
            </a:r>
          </a:p>
          <a:p>
            <a:pPr algn="l" defTabSz="537463">
              <a:lnSpc>
                <a:spcPct val="110000"/>
              </a:lnSpc>
              <a:defRPr sz="1380" cap="none">
                <a:solidFill>
                  <a:srgbClr val="94E3FE"/>
                </a:solidFill>
              </a:defRPr>
            </a:pPr>
            <a:endParaRPr/>
          </a:p>
          <a:p>
            <a:pPr algn="l" defTabSz="537463">
              <a:lnSpc>
                <a:spcPct val="110000"/>
              </a:lnSpc>
              <a:defRPr sz="3128" cap="none">
                <a:solidFill>
                  <a:srgbClr val="94E3FE"/>
                </a:solidFill>
              </a:defRPr>
            </a:pPr>
            <a:r>
              <a:t>Fourth, he offered the burnt offering (Le. 16:23-25).</a:t>
            </a:r>
          </a:p>
        </p:txBody>
      </p:sp>
      <p:grpSp>
        <p:nvGrpSpPr>
          <p:cNvPr id="563" name="7d93505d8050c3ebbe0f616be60f8a8d--jewish-quotes-christian-wall-art.jpg"/>
          <p:cNvGrpSpPr/>
          <p:nvPr/>
        </p:nvGrpSpPr>
        <p:grpSpPr>
          <a:xfrm>
            <a:off x="7724293" y="1120946"/>
            <a:ext cx="4185614" cy="5803722"/>
            <a:chOff x="0" y="0"/>
            <a:chExt cx="4185612" cy="5803720"/>
          </a:xfrm>
        </p:grpSpPr>
        <p:pic>
          <p:nvPicPr>
            <p:cNvPr id="562"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4045913" cy="5664021"/>
            </a:xfrm>
            <a:prstGeom prst="rect">
              <a:avLst/>
            </a:prstGeom>
            <a:ln>
              <a:noFill/>
            </a:ln>
            <a:effectLst/>
          </p:spPr>
        </p:pic>
        <p:pic>
          <p:nvPicPr>
            <p:cNvPr id="561" name="7d93505d8050c3ebbe0f616be60f8a8d--jewish-quotes-christian-wall-art.jpg" descr="7d93505d8050c3ebbe0f616be60f8a8d--jewish-quotes-christian-wall-art.jpg"/>
            <p:cNvPicPr>
              <a:picLocks/>
            </p:cNvPicPr>
            <p:nvPr/>
          </p:nvPicPr>
          <p:blipFill>
            <a:blip r:embed="rId3"/>
            <a:stretch>
              <a:fillRect/>
            </a:stretch>
          </p:blipFill>
          <p:spPr>
            <a:xfrm>
              <a:off x="-1" y="-1"/>
              <a:ext cx="4185614" cy="5803722"/>
            </a:xfrm>
            <a:prstGeom prst="rect">
              <a:avLst/>
            </a:prstGeom>
            <a:effectLst/>
          </p:spPr>
        </p:pic>
      </p:gr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God gives the main interpretation in Heb. 9:7-14. It depicts Christ as the great High Priest making one offering for sin for ever. The people were only observers and benefactors. The high priest did everything for them, which is a wonderful picture that "/>
          <p:cNvSpPr txBox="1"/>
          <p:nvPr/>
        </p:nvSpPr>
        <p:spPr>
          <a:xfrm>
            <a:off x="940080" y="1060862"/>
            <a:ext cx="4772192" cy="76572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a:lnSpc>
                <a:spcPct val="110000"/>
              </a:lnSpc>
              <a:defRPr sz="3400" cap="none">
                <a:solidFill>
                  <a:srgbClr val="94E3FE"/>
                </a:solidFill>
              </a:defRPr>
            </a:lvl1pPr>
          </a:lstStyle>
          <a:p>
            <a:r>
              <a:t>God gives the main interpretation in Heb. 9:7-14. It depicts Christ as the great High Priest making one offering for sin for ever. The people were only observers and benefactors. The high priest did everything for them, which is a wonderful picture that salvation is 100% of God. </a:t>
            </a:r>
          </a:p>
        </p:txBody>
      </p:sp>
      <p:grpSp>
        <p:nvGrpSpPr>
          <p:cNvPr id="568" name="7d93505d8050c3ebbe0f616be60f8a8d--jewish-quotes-christian-wall-art.jpg"/>
          <p:cNvGrpSpPr/>
          <p:nvPr/>
        </p:nvGrpSpPr>
        <p:grpSpPr>
          <a:xfrm>
            <a:off x="6234926" y="1142113"/>
            <a:ext cx="5375419" cy="7469374"/>
            <a:chOff x="0" y="0"/>
            <a:chExt cx="5375418" cy="7469372"/>
          </a:xfrm>
        </p:grpSpPr>
        <p:pic>
          <p:nvPicPr>
            <p:cNvPr id="567"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5235719" cy="7329673"/>
            </a:xfrm>
            <a:prstGeom prst="rect">
              <a:avLst/>
            </a:prstGeom>
            <a:ln>
              <a:noFill/>
            </a:ln>
            <a:effectLst/>
          </p:spPr>
        </p:pic>
        <p:pic>
          <p:nvPicPr>
            <p:cNvPr id="566" name="7d93505d8050c3ebbe0f616be60f8a8d--jewish-quotes-christian-wall-art.jpg" descr="7d93505d8050c3ebbe0f616be60f8a8d--jewish-quotes-christian-wall-art.jpg"/>
            <p:cNvPicPr>
              <a:picLocks/>
            </p:cNvPicPr>
            <p:nvPr/>
          </p:nvPicPr>
          <p:blipFill>
            <a:blip r:embed="rId3"/>
            <a:stretch>
              <a:fillRect/>
            </a:stretch>
          </p:blipFill>
          <p:spPr>
            <a:xfrm>
              <a:off x="-1" y="0"/>
              <a:ext cx="5375419" cy="7469373"/>
            </a:xfrm>
            <a:prstGeom prst="rect">
              <a:avLst/>
            </a:prstGeom>
            <a:effectLst/>
          </p:spPr>
        </p:pic>
      </p:gr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But Christ being come an high priest of good things to come, by a greater and more perfect tabernacle, not made with hands, that is to say, not of this building; Neither by the blood of goats and calves, but by his own blood he entered in once into the "/>
          <p:cNvSpPr txBox="1"/>
          <p:nvPr/>
        </p:nvSpPr>
        <p:spPr>
          <a:xfrm>
            <a:off x="872347" y="919078"/>
            <a:ext cx="5066177" cy="77790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lnSpc>
                <a:spcPct val="110000"/>
              </a:lnSpc>
              <a:defRPr sz="3230" cap="none">
                <a:solidFill>
                  <a:srgbClr val="FFFFFF"/>
                </a:solidFill>
              </a:defRPr>
            </a:pPr>
            <a:r>
              <a:t>“But Christ being come an high priest of good things to come, by a greater and more perfect tabernacle, not made with hands, that is to say, not of this building; Neither by the blood of goats and calves, but by his own blood he entered in once into the holy place, having obtained eternal redemption </a:t>
            </a:r>
            <a:r>
              <a:rPr i="1"/>
              <a:t>for us</a:t>
            </a:r>
            <a:r>
              <a:t>” (Heb. 9:11-12). </a:t>
            </a:r>
          </a:p>
        </p:txBody>
      </p:sp>
      <p:grpSp>
        <p:nvGrpSpPr>
          <p:cNvPr id="573" name="Image"/>
          <p:cNvGrpSpPr/>
          <p:nvPr/>
        </p:nvGrpSpPr>
        <p:grpSpPr>
          <a:xfrm>
            <a:off x="6234926" y="663184"/>
            <a:ext cx="5726599" cy="7961003"/>
            <a:chOff x="0" y="0"/>
            <a:chExt cx="5726597" cy="7961001"/>
          </a:xfrm>
        </p:grpSpPr>
        <p:pic>
          <p:nvPicPr>
            <p:cNvPr id="572" name="Image" descr="Image"/>
            <p:cNvPicPr>
              <a:picLocks noChangeAspect="1"/>
            </p:cNvPicPr>
            <p:nvPr/>
          </p:nvPicPr>
          <p:blipFill>
            <a:blip r:embed="rId2"/>
            <a:srcRect l="29909" r="29909"/>
            <a:stretch>
              <a:fillRect/>
            </a:stretch>
          </p:blipFill>
          <p:spPr>
            <a:xfrm>
              <a:off x="76200" y="63500"/>
              <a:ext cx="5586898" cy="7821302"/>
            </a:xfrm>
            <a:prstGeom prst="rect">
              <a:avLst/>
            </a:prstGeom>
            <a:ln>
              <a:noFill/>
            </a:ln>
            <a:effectLst/>
          </p:spPr>
        </p:pic>
        <p:pic>
          <p:nvPicPr>
            <p:cNvPr id="571" name="Image" descr="Image"/>
            <p:cNvPicPr>
              <a:picLocks/>
            </p:cNvPicPr>
            <p:nvPr/>
          </p:nvPicPr>
          <p:blipFill>
            <a:blip r:embed="rId3"/>
            <a:stretch>
              <a:fillRect/>
            </a:stretch>
          </p:blipFill>
          <p:spPr>
            <a:xfrm>
              <a:off x="-1" y="-1"/>
              <a:ext cx="5726599" cy="7961003"/>
            </a:xfrm>
            <a:prstGeom prst="rect">
              <a:avLst/>
            </a:prstGeom>
            <a:effectLst/>
          </p:spPr>
        </p:pic>
      </p:gr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The high priest took two goats, one for the sin offering and one for the scapegoat."/>
          <p:cNvSpPr txBox="1"/>
          <p:nvPr/>
        </p:nvSpPr>
        <p:spPr>
          <a:xfrm>
            <a:off x="1882940" y="7872295"/>
            <a:ext cx="9238920" cy="24989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high priest took two goats, one for the sin offering and one for the scapegoat.</a:t>
            </a:r>
          </a:p>
        </p:txBody>
      </p:sp>
      <p:grpSp>
        <p:nvGrpSpPr>
          <p:cNvPr id="578" name="dayOfAtonement.jpg"/>
          <p:cNvGrpSpPr/>
          <p:nvPr/>
        </p:nvGrpSpPr>
        <p:grpSpPr>
          <a:xfrm>
            <a:off x="1181204" y="462415"/>
            <a:ext cx="10642392" cy="7195494"/>
            <a:chOff x="0" y="0"/>
            <a:chExt cx="10642390" cy="7195492"/>
          </a:xfrm>
        </p:grpSpPr>
        <p:pic>
          <p:nvPicPr>
            <p:cNvPr id="577" name="dayOfAtonement.jpg" descr="dayOfAtonement.jpg"/>
            <p:cNvPicPr>
              <a:picLocks noChangeAspect="1"/>
            </p:cNvPicPr>
            <p:nvPr/>
          </p:nvPicPr>
          <p:blipFill>
            <a:blip r:embed="rId2"/>
            <a:srcRect r="1930" b="1297"/>
            <a:stretch>
              <a:fillRect/>
            </a:stretch>
          </p:blipFill>
          <p:spPr>
            <a:xfrm>
              <a:off x="76200" y="63500"/>
              <a:ext cx="10502691" cy="7055793"/>
            </a:xfrm>
            <a:prstGeom prst="rect">
              <a:avLst/>
            </a:prstGeom>
            <a:ln>
              <a:noFill/>
            </a:ln>
            <a:effectLst/>
          </p:spPr>
        </p:pic>
        <p:pic>
          <p:nvPicPr>
            <p:cNvPr id="576" name="dayOfAtonement.jpg" descr="dayOfAtonement.jpg"/>
            <p:cNvPicPr>
              <a:picLocks/>
            </p:cNvPicPr>
            <p:nvPr/>
          </p:nvPicPr>
          <p:blipFill>
            <a:blip r:embed="rId3"/>
            <a:stretch>
              <a:fillRect/>
            </a:stretch>
          </p:blipFill>
          <p:spPr>
            <a:xfrm>
              <a:off x="-1" y="0"/>
              <a:ext cx="10642392" cy="7195493"/>
            </a:xfrm>
            <a:prstGeom prst="rect">
              <a:avLst/>
            </a:prstGeom>
            <a:effectLst/>
          </p:spPr>
        </p:pic>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When the sin offering was made, the high priest took off his glorious garments and was attired only in his ordinary priestly linen coat (Le. 16:4)"/>
          <p:cNvSpPr txBox="1"/>
          <p:nvPr/>
        </p:nvSpPr>
        <p:spPr>
          <a:xfrm>
            <a:off x="1413486" y="7541235"/>
            <a:ext cx="10177828" cy="17374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When the sin offering was made, the high priest took off his glorious garments and was attired only in his ordinary priestly linen coat (Le. 16:4)</a:t>
            </a:r>
          </a:p>
        </p:txBody>
      </p:sp>
      <p:grpSp>
        <p:nvGrpSpPr>
          <p:cNvPr id="583" name="blessings-on-the-day-of-atonement-1.jpeg"/>
          <p:cNvGrpSpPr/>
          <p:nvPr/>
        </p:nvGrpSpPr>
        <p:grpSpPr>
          <a:xfrm>
            <a:off x="1821573" y="465024"/>
            <a:ext cx="8977933" cy="6886219"/>
            <a:chOff x="0" y="0"/>
            <a:chExt cx="8977932" cy="6886217"/>
          </a:xfrm>
        </p:grpSpPr>
        <p:pic>
          <p:nvPicPr>
            <p:cNvPr id="582" name="blessings-on-the-day-of-atonement-1.jpeg" descr="blessings-on-the-day-of-atonement-1.jpeg"/>
            <p:cNvPicPr>
              <a:picLocks noChangeAspect="1"/>
            </p:cNvPicPr>
            <p:nvPr/>
          </p:nvPicPr>
          <p:blipFill>
            <a:blip r:embed="rId2"/>
            <a:srcRect/>
            <a:stretch>
              <a:fillRect/>
            </a:stretch>
          </p:blipFill>
          <p:spPr>
            <a:xfrm>
              <a:off x="76200" y="63500"/>
              <a:ext cx="8838233" cy="6746518"/>
            </a:xfrm>
            <a:prstGeom prst="rect">
              <a:avLst/>
            </a:prstGeom>
            <a:ln>
              <a:noFill/>
            </a:ln>
            <a:effectLst/>
          </p:spPr>
        </p:pic>
        <p:pic>
          <p:nvPicPr>
            <p:cNvPr id="581" name="blessings-on-the-day-of-atonement-1.jpeg" descr="blessings-on-the-day-of-atonement-1.jpeg"/>
            <p:cNvPicPr>
              <a:picLocks/>
            </p:cNvPicPr>
            <p:nvPr/>
          </p:nvPicPr>
          <p:blipFill>
            <a:blip r:embed="rId3"/>
            <a:stretch>
              <a:fillRect/>
            </a:stretch>
          </p:blipFill>
          <p:spPr>
            <a:xfrm>
              <a:off x="-1" y="-1"/>
              <a:ext cx="8977934" cy="6886219"/>
            </a:xfrm>
            <a:prstGeom prst="rect">
              <a:avLst/>
            </a:prstGeom>
            <a:effectLst/>
          </p:spPr>
        </p:pic>
      </p:gr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This depicts how Christ laid aside His glory when He came to earth to perform the work of atonement. See Philippians 2:5-8."/>
          <p:cNvSpPr txBox="1"/>
          <p:nvPr/>
        </p:nvSpPr>
        <p:spPr>
          <a:xfrm>
            <a:off x="1413486" y="7541235"/>
            <a:ext cx="10177828" cy="17374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94E3FE"/>
                </a:solidFill>
              </a:defRPr>
            </a:lvl1pPr>
          </a:lstStyle>
          <a:p>
            <a:r>
              <a:t>This depicts how Christ laid aside His glory when He came to earth to perform the work of atonement. See Philippians 2:5-8. </a:t>
            </a:r>
          </a:p>
        </p:txBody>
      </p:sp>
      <p:grpSp>
        <p:nvGrpSpPr>
          <p:cNvPr id="588" name="blessings-on-the-day-of-atonement-1.jpeg"/>
          <p:cNvGrpSpPr/>
          <p:nvPr/>
        </p:nvGrpSpPr>
        <p:grpSpPr>
          <a:xfrm>
            <a:off x="1821573" y="465024"/>
            <a:ext cx="8977933" cy="6886219"/>
            <a:chOff x="0" y="0"/>
            <a:chExt cx="8977932" cy="6886217"/>
          </a:xfrm>
        </p:grpSpPr>
        <p:pic>
          <p:nvPicPr>
            <p:cNvPr id="587" name="blessings-on-the-day-of-atonement-1.jpeg" descr="blessings-on-the-day-of-atonement-1.jpeg"/>
            <p:cNvPicPr>
              <a:picLocks noChangeAspect="1"/>
            </p:cNvPicPr>
            <p:nvPr/>
          </p:nvPicPr>
          <p:blipFill>
            <a:blip r:embed="rId2"/>
            <a:srcRect/>
            <a:stretch>
              <a:fillRect/>
            </a:stretch>
          </p:blipFill>
          <p:spPr>
            <a:xfrm>
              <a:off x="76200" y="63500"/>
              <a:ext cx="8838233" cy="6746518"/>
            </a:xfrm>
            <a:prstGeom prst="rect">
              <a:avLst/>
            </a:prstGeom>
            <a:ln>
              <a:noFill/>
            </a:ln>
            <a:effectLst/>
          </p:spPr>
        </p:pic>
        <p:pic>
          <p:nvPicPr>
            <p:cNvPr id="586" name="blessings-on-the-day-of-atonement-1.jpeg" descr="blessings-on-the-day-of-atonement-1.jpeg"/>
            <p:cNvPicPr>
              <a:picLocks/>
            </p:cNvPicPr>
            <p:nvPr/>
          </p:nvPicPr>
          <p:blipFill>
            <a:blip r:embed="rId3"/>
            <a:stretch>
              <a:fillRect/>
            </a:stretch>
          </p:blipFill>
          <p:spPr>
            <a:xfrm>
              <a:off x="-1" y="-1"/>
              <a:ext cx="8977934" cy="6886219"/>
            </a:xfrm>
            <a:prstGeom prst="rect">
              <a:avLst/>
            </a:prstGeom>
            <a:effectLst/>
          </p:spPr>
        </p:pic>
      </p:gr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The high priest was alone in the Tabernacle during the atonement (Le. 16:17). This signifies that Christ performed redemption by Himself (Heb. 1:3). Salvation is 100% of God."/>
          <p:cNvSpPr txBox="1"/>
          <p:nvPr/>
        </p:nvSpPr>
        <p:spPr>
          <a:xfrm>
            <a:off x="872347" y="1274678"/>
            <a:ext cx="4772192" cy="76572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high priest was alone in the Tabernacle during the atonement (Le. 16:17). This signifies that Christ performed redemption by Himself (Heb. 1:3). Salvation is 100% of God.</a:t>
            </a:r>
          </a:p>
        </p:txBody>
      </p:sp>
      <p:grpSp>
        <p:nvGrpSpPr>
          <p:cNvPr id="593" name="7d93505d8050c3ebbe0f616be60f8a8d--jewish-quotes-christian-wall-art.jpg"/>
          <p:cNvGrpSpPr/>
          <p:nvPr/>
        </p:nvGrpSpPr>
        <p:grpSpPr>
          <a:xfrm>
            <a:off x="6234926" y="663184"/>
            <a:ext cx="5726599" cy="7961003"/>
            <a:chOff x="0" y="0"/>
            <a:chExt cx="5726597" cy="7961001"/>
          </a:xfrm>
        </p:grpSpPr>
        <p:pic>
          <p:nvPicPr>
            <p:cNvPr id="592"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5586898" cy="7821302"/>
            </a:xfrm>
            <a:prstGeom prst="rect">
              <a:avLst/>
            </a:prstGeom>
            <a:ln>
              <a:noFill/>
            </a:ln>
            <a:effectLst/>
          </p:spPr>
        </p:pic>
        <p:pic>
          <p:nvPicPr>
            <p:cNvPr id="591" name="7d93505d8050c3ebbe0f616be60f8a8d--jewish-quotes-christian-wall-art.jpg" descr="7d93505d8050c3ebbe0f616be60f8a8d--jewish-quotes-christian-wall-art.jpg"/>
            <p:cNvPicPr>
              <a:picLocks/>
            </p:cNvPicPr>
            <p:nvPr/>
          </p:nvPicPr>
          <p:blipFill>
            <a:blip r:embed="rId3"/>
            <a:stretch>
              <a:fillRect/>
            </a:stretch>
          </p:blipFill>
          <p:spPr>
            <a:xfrm>
              <a:off x="-1" y="-1"/>
              <a:ext cx="5726599" cy="7961003"/>
            </a:xfrm>
            <a:prstGeom prst="rect">
              <a:avLst/>
            </a:prstGeom>
            <a:effectLst/>
          </p:spPr>
        </p:pic>
      </p:gr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The high priest sprinkled the blood  of the sin offering seven times, signifying the fulness and completeness of Christ’s atonement (Le. 16:14-15). We have eternal redemption and perfection before God through His blood (Heb. 9:12; 10:14)."/>
          <p:cNvSpPr txBox="1"/>
          <p:nvPr/>
        </p:nvSpPr>
        <p:spPr>
          <a:xfrm>
            <a:off x="872347" y="919078"/>
            <a:ext cx="4772192" cy="76572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high priest sprinkled the blood  of the sin offering seven times, signifying the fulness and completeness of Christ’s atonement (Le. 16:14-15). We have eternal redemption and perfection before God through His blood (Heb. 9:12; 10:14).</a:t>
            </a:r>
          </a:p>
        </p:txBody>
      </p:sp>
      <p:grpSp>
        <p:nvGrpSpPr>
          <p:cNvPr id="598" name="7d93505d8050c3ebbe0f616be60f8a8d--jewish-quotes-christian-wall-art.jpg"/>
          <p:cNvGrpSpPr/>
          <p:nvPr/>
        </p:nvGrpSpPr>
        <p:grpSpPr>
          <a:xfrm>
            <a:off x="6234926" y="663184"/>
            <a:ext cx="5726599" cy="7961003"/>
            <a:chOff x="0" y="0"/>
            <a:chExt cx="5726597" cy="7961001"/>
          </a:xfrm>
        </p:grpSpPr>
        <p:pic>
          <p:nvPicPr>
            <p:cNvPr id="597"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5586898" cy="7821302"/>
            </a:xfrm>
            <a:prstGeom prst="rect">
              <a:avLst/>
            </a:prstGeom>
            <a:ln>
              <a:noFill/>
            </a:ln>
            <a:effectLst/>
          </p:spPr>
        </p:pic>
        <p:pic>
          <p:nvPicPr>
            <p:cNvPr id="596" name="7d93505d8050c3ebbe0f616be60f8a8d--jewish-quotes-christian-wall-art.jpg" descr="7d93505d8050c3ebbe0f616be60f8a8d--jewish-quotes-christian-wall-art.jpg"/>
            <p:cNvPicPr>
              <a:picLocks/>
            </p:cNvPicPr>
            <p:nvPr/>
          </p:nvPicPr>
          <p:blipFill>
            <a:blip r:embed="rId3"/>
            <a:stretch>
              <a:fillRect/>
            </a:stretch>
          </p:blipFill>
          <p:spPr>
            <a:xfrm>
              <a:off x="-1" y="-1"/>
              <a:ext cx="5726599" cy="7961003"/>
            </a:xfrm>
            <a:prstGeom prst="rect">
              <a:avLst/>
            </a:prstGeom>
            <a:effectLst/>
          </p:spPr>
        </p:pic>
      </p:gr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The blood was sprinkled on the mercy seat and before the mercy seat (Lev. 16:14). It is the blood of Christ which turns God’s throne from a throne of judgment to a throne of mercy and grace."/>
          <p:cNvSpPr txBox="1"/>
          <p:nvPr/>
        </p:nvSpPr>
        <p:spPr>
          <a:xfrm>
            <a:off x="872347" y="919078"/>
            <a:ext cx="4772192" cy="76572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blood was sprinkled on the mercy seat and before the mercy seat (Lev. 16:14). It is the blood of Christ which turns God’s throne from a throne of judgment to a throne of mercy and grace. </a:t>
            </a:r>
          </a:p>
        </p:txBody>
      </p:sp>
      <p:grpSp>
        <p:nvGrpSpPr>
          <p:cNvPr id="603" name="7d93505d8050c3ebbe0f616be60f8a8d--jewish-quotes-christian-wall-art.jpg"/>
          <p:cNvGrpSpPr/>
          <p:nvPr/>
        </p:nvGrpSpPr>
        <p:grpSpPr>
          <a:xfrm>
            <a:off x="6234926" y="663184"/>
            <a:ext cx="5726599" cy="7961003"/>
            <a:chOff x="0" y="0"/>
            <a:chExt cx="5726597" cy="7961001"/>
          </a:xfrm>
        </p:grpSpPr>
        <p:pic>
          <p:nvPicPr>
            <p:cNvPr id="602" name="7d93505d8050c3ebbe0f616be60f8a8d--jewish-quotes-christian-wall-art.jpg" descr="7d93505d8050c3ebbe0f616be60f8a8d--jewish-quotes-christian-wall-art.jpg"/>
            <p:cNvPicPr>
              <a:picLocks noChangeAspect="1"/>
            </p:cNvPicPr>
            <p:nvPr/>
          </p:nvPicPr>
          <p:blipFill>
            <a:blip r:embed="rId2"/>
            <a:srcRect l="23197" r="23197"/>
            <a:stretch>
              <a:fillRect/>
            </a:stretch>
          </p:blipFill>
          <p:spPr>
            <a:xfrm>
              <a:off x="76200" y="63500"/>
              <a:ext cx="5586898" cy="7821302"/>
            </a:xfrm>
            <a:prstGeom prst="rect">
              <a:avLst/>
            </a:prstGeom>
            <a:ln>
              <a:noFill/>
            </a:ln>
            <a:effectLst/>
          </p:spPr>
        </p:pic>
        <p:pic>
          <p:nvPicPr>
            <p:cNvPr id="601" name="7d93505d8050c3ebbe0f616be60f8a8d--jewish-quotes-christian-wall-art.jpg" descr="7d93505d8050c3ebbe0f616be60f8a8d--jewish-quotes-christian-wall-art.jpg"/>
            <p:cNvPicPr>
              <a:picLocks/>
            </p:cNvPicPr>
            <p:nvPr/>
          </p:nvPicPr>
          <p:blipFill>
            <a:blip r:embed="rId3"/>
            <a:stretch>
              <a:fillRect/>
            </a:stretch>
          </p:blipFill>
          <p:spPr>
            <a:xfrm>
              <a:off x="-1" y="-1"/>
              <a:ext cx="5726599" cy="7961003"/>
            </a:xfrm>
            <a:prstGeom prst="rect">
              <a:avLst/>
            </a:prstGeom>
            <a:effectLst/>
          </p:spPr>
        </p:pic>
      </p:gr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5" name="high priest sprinkling blood mercy seat goodsalt.jpg" descr="high priest sprinkling blood mercy seat goodsalt.jpg"/>
          <p:cNvPicPr>
            <a:picLocks noChangeAspect="1"/>
          </p:cNvPicPr>
          <p:nvPr/>
        </p:nvPicPr>
        <p:blipFill>
          <a:blip r:embed="rId2"/>
          <a:srcRect t="38104" r="2480" b="7921"/>
          <a:stretch>
            <a:fillRect/>
          </a:stretch>
        </p:blipFill>
        <p:spPr>
          <a:xfrm>
            <a:off x="1643062" y="1346001"/>
            <a:ext cx="9718718" cy="7061593"/>
          </a:xfrm>
          <a:prstGeom prst="rect">
            <a:avLst/>
          </a:prstGeom>
          <a:ln w="12700">
            <a:miter lim="400000"/>
          </a:ln>
        </p:spPr>
      </p:pic>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Inside the ark was the law of God which all men have broken and which demands punishment for every sin."/>
          <p:cNvSpPr txBox="1"/>
          <p:nvPr/>
        </p:nvSpPr>
        <p:spPr>
          <a:xfrm>
            <a:off x="1809071" y="7772339"/>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Inside the ark was the law of God which all men have broken and which demands punishment for every sin.</a:t>
            </a:r>
          </a:p>
        </p:txBody>
      </p:sp>
      <p:grpSp>
        <p:nvGrpSpPr>
          <p:cNvPr id="610" name="mercy-seat.jpg"/>
          <p:cNvGrpSpPr/>
          <p:nvPr/>
        </p:nvGrpSpPr>
        <p:grpSpPr>
          <a:xfrm>
            <a:off x="570640" y="499608"/>
            <a:ext cx="11863520" cy="7108663"/>
            <a:chOff x="0" y="0"/>
            <a:chExt cx="11863518" cy="7108662"/>
          </a:xfrm>
        </p:grpSpPr>
        <p:pic>
          <p:nvPicPr>
            <p:cNvPr id="609" name="mercy-seat.jpg" descr="mercy-seat.jpg"/>
            <p:cNvPicPr>
              <a:picLocks noChangeAspect="1"/>
            </p:cNvPicPr>
            <p:nvPr/>
          </p:nvPicPr>
          <p:blipFill>
            <a:blip r:embed="rId2"/>
            <a:srcRect l="5669" t="29305" r="5669" b="425"/>
            <a:stretch>
              <a:fillRect/>
            </a:stretch>
          </p:blipFill>
          <p:spPr>
            <a:xfrm>
              <a:off x="76200" y="63500"/>
              <a:ext cx="11723819" cy="6968963"/>
            </a:xfrm>
            <a:prstGeom prst="rect">
              <a:avLst/>
            </a:prstGeom>
            <a:ln>
              <a:noFill/>
            </a:ln>
            <a:effectLst/>
          </p:spPr>
        </p:pic>
        <p:pic>
          <p:nvPicPr>
            <p:cNvPr id="608" name="mercy-seat.jpg" descr="mercy-seat.jpg"/>
            <p:cNvPicPr>
              <a:picLocks/>
            </p:cNvPicPr>
            <p:nvPr/>
          </p:nvPicPr>
          <p:blipFill>
            <a:blip r:embed="rId3"/>
            <a:stretch>
              <a:fillRect/>
            </a:stretch>
          </p:blipFill>
          <p:spPr>
            <a:xfrm>
              <a:off x="-1" y="0"/>
              <a:ext cx="11863520" cy="7108663"/>
            </a:xfrm>
            <a:prstGeom prst="rect">
              <a:avLst/>
            </a:prstGeom>
            <a:effectLst/>
          </p:spPr>
        </p:pic>
      </p:gr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The blood sprinkled on the mercy seat signified Christ’s blood atonement which satisfies man’s sin debt."/>
          <p:cNvSpPr txBox="1"/>
          <p:nvPr/>
        </p:nvSpPr>
        <p:spPr>
          <a:xfrm>
            <a:off x="1653037" y="7323612"/>
            <a:ext cx="9698726" cy="22304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blood sprinkled on the mercy seat signified Christ’s blood atonement which satisfies man’s sin debt.</a:t>
            </a:r>
          </a:p>
        </p:txBody>
      </p:sp>
      <p:grpSp>
        <p:nvGrpSpPr>
          <p:cNvPr id="615" name="mercy-seat.jpg"/>
          <p:cNvGrpSpPr/>
          <p:nvPr/>
        </p:nvGrpSpPr>
        <p:grpSpPr>
          <a:xfrm>
            <a:off x="570640" y="499607"/>
            <a:ext cx="11863520" cy="6680187"/>
            <a:chOff x="0" y="0"/>
            <a:chExt cx="11863518" cy="6680186"/>
          </a:xfrm>
        </p:grpSpPr>
        <p:pic>
          <p:nvPicPr>
            <p:cNvPr id="614" name="mercy-seat.jpg" descr="mercy-seat.jpg"/>
            <p:cNvPicPr>
              <a:picLocks noChangeAspect="1"/>
            </p:cNvPicPr>
            <p:nvPr/>
          </p:nvPicPr>
          <p:blipFill>
            <a:blip r:embed="rId2"/>
            <a:srcRect l="5669" t="29305" r="5669" b="4745"/>
            <a:stretch>
              <a:fillRect/>
            </a:stretch>
          </p:blipFill>
          <p:spPr>
            <a:xfrm>
              <a:off x="76200" y="63500"/>
              <a:ext cx="11723819" cy="6540487"/>
            </a:xfrm>
            <a:prstGeom prst="rect">
              <a:avLst/>
            </a:prstGeom>
            <a:ln>
              <a:noFill/>
            </a:ln>
            <a:effectLst/>
          </p:spPr>
        </p:pic>
        <p:pic>
          <p:nvPicPr>
            <p:cNvPr id="613" name="mercy-seat.jpg" descr="mercy-seat.jpg"/>
            <p:cNvPicPr>
              <a:picLocks/>
            </p:cNvPicPr>
            <p:nvPr/>
          </p:nvPicPr>
          <p:blipFill>
            <a:blip r:embed="rId3"/>
            <a:stretch>
              <a:fillRect/>
            </a:stretch>
          </p:blipFill>
          <p:spPr>
            <a:xfrm>
              <a:off x="-1" y="0"/>
              <a:ext cx="11863520" cy="6680187"/>
            </a:xfrm>
            <a:prstGeom prst="rect">
              <a:avLst/>
            </a:prstGeom>
            <a:effectLst/>
          </p:spPr>
        </p:pic>
      </p:gr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Because of Jesus’ sacrifice on the cross, God sits on a mercy seat and welcomes sinners who come to Him through Jesus."/>
          <p:cNvSpPr txBox="1"/>
          <p:nvPr/>
        </p:nvSpPr>
        <p:spPr>
          <a:xfrm>
            <a:off x="1809071" y="7815888"/>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Because of Jesus’ sacrifice on the cross, God sits on a mercy seat and welcomes sinners who come to Him through Jesus.</a:t>
            </a:r>
          </a:p>
        </p:txBody>
      </p:sp>
      <p:pic>
        <p:nvPicPr>
          <p:cNvPr id="618" name="high priest sprinkling blood mercy seat goodsalt.jpg" descr="high priest sprinkling blood mercy seat goodsalt.jpg"/>
          <p:cNvPicPr>
            <a:picLocks noChangeAspect="1"/>
          </p:cNvPicPr>
          <p:nvPr/>
        </p:nvPicPr>
        <p:blipFill>
          <a:blip r:embed="rId2"/>
          <a:srcRect t="38104" r="2480" b="7921"/>
          <a:stretch>
            <a:fillRect/>
          </a:stretch>
        </p:blipFill>
        <p:spPr>
          <a:xfrm>
            <a:off x="1643062" y="551683"/>
            <a:ext cx="9718718" cy="7061592"/>
          </a:xfrm>
          <a:prstGeom prst="rect">
            <a:avLst/>
          </a:prstGeom>
          <a:ln w="12700">
            <a:miter lim="400000"/>
          </a:ln>
        </p:spPr>
      </p:pic>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Those who do not come through Jesus, must suffer for their sins. There is no other Saviour and no other way of salvation."/>
          <p:cNvSpPr txBox="1"/>
          <p:nvPr/>
        </p:nvSpPr>
        <p:spPr>
          <a:xfrm>
            <a:off x="1809071" y="7711881"/>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Those who do not come through Jesus, must suffer for their sins. There is no other Saviour and no other way of salvation.</a:t>
            </a:r>
          </a:p>
        </p:txBody>
      </p:sp>
      <p:pic>
        <p:nvPicPr>
          <p:cNvPr id="621" name="high priest sprinkling blood mercy seat goodsalt.jpg" descr="high priest sprinkling blood mercy seat goodsalt.jpg"/>
          <p:cNvPicPr>
            <a:picLocks noChangeAspect="1"/>
          </p:cNvPicPr>
          <p:nvPr/>
        </p:nvPicPr>
        <p:blipFill>
          <a:blip r:embed="rId2"/>
          <a:srcRect t="38104" r="2480" b="7921"/>
          <a:stretch>
            <a:fillRect/>
          </a:stretch>
        </p:blipFill>
        <p:spPr>
          <a:xfrm>
            <a:off x="1643062" y="551683"/>
            <a:ext cx="9718718" cy="7061592"/>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The high priest then confessed the people’s sin over the scapegoat (Le. 16:20-22). This…"/>
          <p:cNvSpPr txBox="1"/>
          <p:nvPr/>
        </p:nvSpPr>
        <p:spPr>
          <a:xfrm>
            <a:off x="694547" y="683285"/>
            <a:ext cx="5156665" cy="83870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54990">
              <a:lnSpc>
                <a:spcPct val="110000"/>
              </a:lnSpc>
              <a:defRPr sz="3230" cap="none">
                <a:solidFill>
                  <a:srgbClr val="94E3FE"/>
                </a:solidFill>
              </a:defRPr>
            </a:pPr>
            <a:r>
              <a:t>The high priest then confessed the people’s sin over the scapegoat (Le. 16:20-22). This</a:t>
            </a:r>
          </a:p>
          <a:p>
            <a:pPr algn="l" defTabSz="554990">
              <a:lnSpc>
                <a:spcPct val="110000"/>
              </a:lnSpc>
              <a:defRPr sz="3230" cap="none">
                <a:solidFill>
                  <a:srgbClr val="94E3FE"/>
                </a:solidFill>
              </a:defRPr>
            </a:pPr>
            <a:r>
              <a:t>represents the completeness of Christ’s atonement. The word “all” appears four times in this passage (</a:t>
            </a:r>
            <a:r>
              <a:rPr>
                <a:solidFill>
                  <a:srgbClr val="FFFFFF"/>
                </a:solidFill>
              </a:rPr>
              <a:t>“confess over him ALL the iniquities of the children of Israel, and ALL their transgressions in ALL their sins ... and the goat shall bear upon him ALL their iniquities”).</a:t>
            </a:r>
          </a:p>
        </p:txBody>
      </p:sp>
      <p:grpSp>
        <p:nvGrpSpPr>
          <p:cNvPr id="626" name="yom-kippur.jpg"/>
          <p:cNvGrpSpPr/>
          <p:nvPr/>
        </p:nvGrpSpPr>
        <p:grpSpPr>
          <a:xfrm>
            <a:off x="6336526" y="713984"/>
            <a:ext cx="5726599" cy="7961003"/>
            <a:chOff x="0" y="0"/>
            <a:chExt cx="5726597" cy="7961001"/>
          </a:xfrm>
        </p:grpSpPr>
        <p:pic>
          <p:nvPicPr>
            <p:cNvPr id="625" name="yom-kippur.jpg" descr="yom-kippur.jpg"/>
            <p:cNvPicPr>
              <a:picLocks noChangeAspect="1"/>
            </p:cNvPicPr>
            <p:nvPr/>
          </p:nvPicPr>
          <p:blipFill>
            <a:blip r:embed="rId2"/>
            <a:srcRect l="20411" r="31371"/>
            <a:stretch>
              <a:fillRect/>
            </a:stretch>
          </p:blipFill>
          <p:spPr>
            <a:xfrm>
              <a:off x="76200" y="63500"/>
              <a:ext cx="5586898" cy="7821302"/>
            </a:xfrm>
            <a:prstGeom prst="rect">
              <a:avLst/>
            </a:prstGeom>
            <a:ln>
              <a:noFill/>
            </a:ln>
            <a:effectLst/>
          </p:spPr>
        </p:pic>
        <p:pic>
          <p:nvPicPr>
            <p:cNvPr id="624" name="yom-kippur.jpg" descr="yom-kippur.jpg"/>
            <p:cNvPicPr>
              <a:picLocks/>
            </p:cNvPicPr>
            <p:nvPr/>
          </p:nvPicPr>
          <p:blipFill>
            <a:blip r:embed="rId3"/>
            <a:stretch>
              <a:fillRect/>
            </a:stretch>
          </p:blipFill>
          <p:spPr>
            <a:xfrm>
              <a:off x="-1" y="-1"/>
              <a:ext cx="5726599" cy="7961003"/>
            </a:xfrm>
            <a:prstGeom prst="rect">
              <a:avLst/>
            </a:prstGeom>
            <a:effectLst/>
          </p:spPr>
        </p:pic>
      </p:gr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The goat was sent away into the wilderness never to be seen again, as the believer’s sins are taken away forever through the blood of Christ!"/>
          <p:cNvSpPr txBox="1"/>
          <p:nvPr/>
        </p:nvSpPr>
        <p:spPr>
          <a:xfrm>
            <a:off x="1404804" y="6699960"/>
            <a:ext cx="10195192" cy="25515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goat was sent away into the wilderness never to be seen again, as the believer’s sins are taken away forever through the blood of Christ!</a:t>
            </a:r>
          </a:p>
        </p:txBody>
      </p:sp>
      <p:grpSp>
        <p:nvGrpSpPr>
          <p:cNvPr id="631" name="the-scapegoat--620x340.jpg"/>
          <p:cNvGrpSpPr/>
          <p:nvPr/>
        </p:nvGrpSpPr>
        <p:grpSpPr>
          <a:xfrm>
            <a:off x="965261" y="409184"/>
            <a:ext cx="11074278" cy="6136083"/>
            <a:chOff x="0" y="0"/>
            <a:chExt cx="11074276" cy="6136081"/>
          </a:xfrm>
        </p:grpSpPr>
        <p:pic>
          <p:nvPicPr>
            <p:cNvPr id="630" name="the-scapegoat--620x340.jpg" descr="the-scapegoat--620x340.jpg"/>
            <p:cNvPicPr>
              <a:picLocks noChangeAspect="1"/>
            </p:cNvPicPr>
            <p:nvPr/>
          </p:nvPicPr>
          <p:blipFill>
            <a:blip r:embed="rId2"/>
            <a:srcRect/>
            <a:stretch>
              <a:fillRect/>
            </a:stretch>
          </p:blipFill>
          <p:spPr>
            <a:xfrm>
              <a:off x="76200" y="63500"/>
              <a:ext cx="10934577" cy="5996382"/>
            </a:xfrm>
            <a:prstGeom prst="rect">
              <a:avLst/>
            </a:prstGeom>
            <a:ln>
              <a:noFill/>
            </a:ln>
            <a:effectLst/>
          </p:spPr>
        </p:pic>
        <p:pic>
          <p:nvPicPr>
            <p:cNvPr id="629" name="the-scapegoat--620x340.jpg" descr="the-scapegoat--620x340.jpg"/>
            <p:cNvPicPr>
              <a:picLocks/>
            </p:cNvPicPr>
            <p:nvPr/>
          </p:nvPicPr>
          <p:blipFill>
            <a:blip r:embed="rId3"/>
            <a:stretch>
              <a:fillRect/>
            </a:stretch>
          </p:blipFill>
          <p:spPr>
            <a:xfrm>
              <a:off x="-1" y="-1"/>
              <a:ext cx="11074278" cy="6136083"/>
            </a:xfrm>
            <a:prstGeom prst="rect">
              <a:avLst/>
            </a:prstGeom>
            <a:effectLst/>
          </p:spPr>
        </p:pic>
      </p:gr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For more on the Tabernacle and the Levitical system we recommend A Portrait of Christ: The Tabernacle, the Priesthood, and the Offerings, available from Way of Life Literature, www.wayoflife.org"/>
          <p:cNvSpPr txBox="1"/>
          <p:nvPr/>
        </p:nvSpPr>
        <p:spPr>
          <a:xfrm>
            <a:off x="893759" y="1271525"/>
            <a:ext cx="5166129" cy="80446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For more on the Tabernacle and the Levitical system we recommend </a:t>
            </a:r>
            <a:r>
              <a:rPr i="1"/>
              <a:t>A Portrait of Christ: The Tabernacle</a:t>
            </a:r>
            <a:r>
              <a:t>, </a:t>
            </a:r>
            <a:r>
              <a:rPr i="1"/>
              <a:t>the Priesthood, and the Offerings</a:t>
            </a:r>
            <a:r>
              <a:t>, available from Way of Life Literature, www.wayoflife.org</a:t>
            </a:r>
            <a:endParaRPr>
              <a:hlinkClick r:id="rId2"/>
            </a:endParaRPr>
          </a:p>
        </p:txBody>
      </p:sp>
      <p:pic>
        <p:nvPicPr>
          <p:cNvPr id="634" name="A Portrait of Christ.jpeg" descr="A Portrait of Christ.jpeg"/>
          <p:cNvPicPr>
            <a:picLocks noChangeAspect="1"/>
          </p:cNvPicPr>
          <p:nvPr/>
        </p:nvPicPr>
        <p:blipFill>
          <a:blip r:embed="rId3"/>
          <a:stretch>
            <a:fillRect/>
          </a:stretch>
        </p:blipFill>
        <p:spPr>
          <a:xfrm>
            <a:off x="6754506" y="998610"/>
            <a:ext cx="4815642" cy="7299180"/>
          </a:xfrm>
          <a:prstGeom prst="rect">
            <a:avLst/>
          </a:prstGeom>
          <a:ln w="25400">
            <a:solidFill>
              <a:srgbClr val="FFFFFF"/>
            </a:solidFill>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637"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638"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The Levitical Offerings"/>
          <p:cNvSpPr txBox="1"/>
          <p:nvPr/>
        </p:nvSpPr>
        <p:spPr>
          <a:xfrm>
            <a:off x="798859" y="409482"/>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Levitical Offerings </a:t>
            </a:r>
          </a:p>
        </p:txBody>
      </p:sp>
      <p:grpSp>
        <p:nvGrpSpPr>
          <p:cNvPr id="357" name="Screen-Shot-2020-03-22-at-4.04.17-PM.png"/>
          <p:cNvGrpSpPr/>
          <p:nvPr/>
        </p:nvGrpSpPr>
        <p:grpSpPr>
          <a:xfrm>
            <a:off x="6553871" y="1140469"/>
            <a:ext cx="5125655" cy="6787640"/>
            <a:chOff x="0" y="0"/>
            <a:chExt cx="5125654" cy="6787639"/>
          </a:xfrm>
        </p:grpSpPr>
        <p:pic>
          <p:nvPicPr>
            <p:cNvPr id="356" name="Screen-Shot-2020-03-22-at-4.04.17-PM.png" descr="Screen-Shot-2020-03-22-at-4.04.17-PM.png"/>
            <p:cNvPicPr>
              <a:picLocks noChangeAspect="1"/>
            </p:cNvPicPr>
            <p:nvPr/>
          </p:nvPicPr>
          <p:blipFill>
            <a:blip r:embed="rId2"/>
            <a:srcRect r="56021"/>
            <a:stretch>
              <a:fillRect/>
            </a:stretch>
          </p:blipFill>
          <p:spPr>
            <a:xfrm>
              <a:off x="81117" y="63500"/>
              <a:ext cx="4981038" cy="6647940"/>
            </a:xfrm>
            <a:prstGeom prst="rect">
              <a:avLst/>
            </a:prstGeom>
            <a:ln>
              <a:noFill/>
            </a:ln>
            <a:effectLst/>
          </p:spPr>
        </p:pic>
        <p:pic>
          <p:nvPicPr>
            <p:cNvPr id="355" name="Screen-Shot-2020-03-22-at-4.04.17-PM.png" descr="Screen-Shot-2020-03-22-at-4.04.17-PM.png"/>
            <p:cNvPicPr>
              <a:picLocks/>
            </p:cNvPicPr>
            <p:nvPr/>
          </p:nvPicPr>
          <p:blipFill>
            <a:blip r:embed="rId3"/>
            <a:stretch>
              <a:fillRect/>
            </a:stretch>
          </p:blipFill>
          <p:spPr>
            <a:xfrm>
              <a:off x="-1" y="-1"/>
              <a:ext cx="5125656" cy="6787641"/>
            </a:xfrm>
            <a:prstGeom prst="rect">
              <a:avLst/>
            </a:prstGeom>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1" name="Egypt.jpeg"/>
          <p:cNvGrpSpPr/>
          <p:nvPr/>
        </p:nvGrpSpPr>
        <p:grpSpPr>
          <a:xfrm>
            <a:off x="1393493" y="504446"/>
            <a:ext cx="10217814" cy="6211446"/>
            <a:chOff x="0" y="0"/>
            <a:chExt cx="10217812" cy="6211445"/>
          </a:xfrm>
        </p:grpSpPr>
        <p:pic>
          <p:nvPicPr>
            <p:cNvPr id="360" name="Egypt.jpeg" descr="Egypt.jpeg"/>
            <p:cNvPicPr>
              <a:picLocks noChangeAspect="1"/>
            </p:cNvPicPr>
            <p:nvPr/>
          </p:nvPicPr>
          <p:blipFill>
            <a:blip r:embed="rId2"/>
            <a:srcRect l="13639" t="35759" r="10909" b="3631"/>
            <a:stretch>
              <a:fillRect/>
            </a:stretch>
          </p:blipFill>
          <p:spPr>
            <a:xfrm>
              <a:off x="76200" y="63500"/>
              <a:ext cx="10078113" cy="6071746"/>
            </a:xfrm>
            <a:prstGeom prst="rect">
              <a:avLst/>
            </a:prstGeom>
            <a:ln>
              <a:noFill/>
            </a:ln>
            <a:effectLst/>
          </p:spPr>
        </p:pic>
        <p:pic>
          <p:nvPicPr>
            <p:cNvPr id="359" name="Egypt.jpeg" descr="Egypt.jpeg"/>
            <p:cNvPicPr>
              <a:picLocks/>
            </p:cNvPicPr>
            <p:nvPr/>
          </p:nvPicPr>
          <p:blipFill>
            <a:blip r:embed="rId3"/>
            <a:stretch>
              <a:fillRect/>
            </a:stretch>
          </p:blipFill>
          <p:spPr>
            <a:xfrm>
              <a:off x="-1" y="-1"/>
              <a:ext cx="10217814" cy="6211447"/>
            </a:xfrm>
            <a:prstGeom prst="rect">
              <a:avLst/>
            </a:prstGeom>
            <a:effectLst/>
          </p:spPr>
        </p:pic>
      </p:grpSp>
      <p:sp>
        <p:nvSpPr>
          <p:cNvPr id="362" name="shur"/>
          <p:cNvSpPr txBox="1"/>
          <p:nvPr/>
        </p:nvSpPr>
        <p:spPr>
          <a:xfrm>
            <a:off x="6654496" y="2115080"/>
            <a:ext cx="1481746"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363" name="marah"/>
          <p:cNvSpPr txBox="1"/>
          <p:nvPr/>
        </p:nvSpPr>
        <p:spPr>
          <a:xfrm>
            <a:off x="6080972" y="3349818"/>
            <a:ext cx="134320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marah</a:t>
            </a:r>
          </a:p>
        </p:txBody>
      </p:sp>
      <p:sp>
        <p:nvSpPr>
          <p:cNvPr id="364" name="sin"/>
          <p:cNvSpPr txBox="1"/>
          <p:nvPr/>
        </p:nvSpPr>
        <p:spPr>
          <a:xfrm>
            <a:off x="6654496" y="3929229"/>
            <a:ext cx="1481746"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sin</a:t>
            </a:r>
          </a:p>
        </p:txBody>
      </p:sp>
      <p:sp>
        <p:nvSpPr>
          <p:cNvPr id="365" name="Sinai"/>
          <p:cNvSpPr txBox="1"/>
          <p:nvPr/>
        </p:nvSpPr>
        <p:spPr>
          <a:xfrm>
            <a:off x="7619806" y="560783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Sinai</a:t>
            </a:r>
          </a:p>
        </p:txBody>
      </p:sp>
      <p:sp>
        <p:nvSpPr>
          <p:cNvPr id="372" name="Connection Line"/>
          <p:cNvSpPr/>
          <p:nvPr/>
        </p:nvSpPr>
        <p:spPr>
          <a:xfrm>
            <a:off x="6434997" y="3788250"/>
            <a:ext cx="1211965" cy="177834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76200">
            <a:solidFill>
              <a:srgbClr val="000000"/>
            </a:solidFill>
            <a:miter lim="400000"/>
            <a:tailEnd type="triangle"/>
          </a:ln>
        </p:spPr>
        <p:txBody>
          <a:bodyPr/>
          <a:lstStyle/>
          <a:p>
            <a:endParaRPr/>
          </a:p>
        </p:txBody>
      </p:sp>
      <p:sp>
        <p:nvSpPr>
          <p:cNvPr id="367" name="egypt"/>
          <p:cNvSpPr txBox="1"/>
          <p:nvPr/>
        </p:nvSpPr>
        <p:spPr>
          <a:xfrm>
            <a:off x="2295430" y="1598613"/>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373" name="Connection Line"/>
          <p:cNvSpPr/>
          <p:nvPr/>
        </p:nvSpPr>
        <p:spPr>
          <a:xfrm>
            <a:off x="5194432" y="2514632"/>
            <a:ext cx="1184474" cy="963642"/>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369" name="Israel spent 11 months at Sinai where God gave them the law."/>
          <p:cNvSpPr txBox="1"/>
          <p:nvPr/>
        </p:nvSpPr>
        <p:spPr>
          <a:xfrm>
            <a:off x="1652405" y="6990388"/>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Israel spent 11 months at Sinai where God gave them the law.</a:t>
            </a:r>
          </a:p>
        </p:txBody>
      </p:sp>
      <p:sp>
        <p:nvSpPr>
          <p:cNvPr id="370" name="mIdian"/>
          <p:cNvSpPr txBox="1"/>
          <p:nvPr/>
        </p:nvSpPr>
        <p:spPr>
          <a:xfrm>
            <a:off x="10033237" y="3507580"/>
            <a:ext cx="1378522"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mIdian</a:t>
            </a:r>
          </a:p>
        </p:txBody>
      </p:sp>
      <p:sp>
        <p:nvSpPr>
          <p:cNvPr id="371" name="© Knowing the Bible"/>
          <p:cNvSpPr txBox="1"/>
          <p:nvPr/>
        </p:nvSpPr>
        <p:spPr>
          <a:xfrm>
            <a:off x="1014412" y="61765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2763</Words>
  <Application>Microsoft Office PowerPoint</Application>
  <PresentationFormat>Custom</PresentationFormat>
  <Paragraphs>129</Paragraphs>
  <Slides>63</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63</vt:i4>
      </vt:variant>
    </vt:vector>
  </HeadingPairs>
  <TitlesOfParts>
    <vt:vector size="65"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2023-06-01T22:47:13Z</dcterms:modified>
</cp:coreProperties>
</file>